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83" r:id="rId2"/>
    <p:sldId id="285" r:id="rId3"/>
    <p:sldId id="286" r:id="rId4"/>
    <p:sldId id="256" r:id="rId5"/>
  </p:sldIdLst>
  <p:sldSz cx="9144000" cy="6858000" type="screen4x3"/>
  <p:notesSz cx="6805613" cy="99441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8ABC"/>
    <a:srgbClr val="8E509B"/>
    <a:srgbClr val="59276C"/>
    <a:srgbClr val="331640"/>
    <a:srgbClr val="216379"/>
    <a:srgbClr val="A37EB1"/>
    <a:srgbClr val="A385B0"/>
    <a:srgbClr val="695173"/>
    <a:srgbClr val="B79AC2"/>
    <a:srgbClr val="B397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emastil 1 - uthev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emastil 1 - uthev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ddels stil 2 - uthev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iddels stil 2 - uthev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ddels stil 2 - uthev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- uthev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5" autoAdjust="0"/>
    <p:restoredTop sz="48046" autoAdjust="0"/>
  </p:normalViewPr>
  <p:slideViewPr>
    <p:cSldViewPr>
      <p:cViewPr varScale="1">
        <p:scale>
          <a:sx n="49" d="100"/>
          <a:sy n="49" d="100"/>
        </p:scale>
        <p:origin x="236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1908" y="60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CE6B5-C67D-4844-990C-A87BBBDD34B1}" type="datetimeFigureOut">
              <a:rPr lang="nb-NO" smtClean="0"/>
              <a:t>03.04.2017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ABA11-3440-4485-9BFB-807ABA05B9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6758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41C76-21BC-4C55-965F-327B29FCFC4D}" type="datetimeFigureOut">
              <a:rPr lang="nb-NO" smtClean="0"/>
              <a:t>03.04.2017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25951-FC29-4002-9F14-34D0D44ED24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2969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b-N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B25951-FC29-4002-9F14-34D0D44ED24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4243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tittel med under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4113076"/>
            <a:ext cx="6982544" cy="756084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1188119" y="4941168"/>
            <a:ext cx="6480225" cy="504056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30088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a gjør L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pic>
        <p:nvPicPr>
          <p:cNvPr id="4" name="Bilde 3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77640" y="1052736"/>
            <a:ext cx="8198904" cy="2016224"/>
          </a:xfrm>
          <a:prstGeom prst="rect">
            <a:avLst/>
          </a:prstGeom>
        </p:spPr>
      </p:pic>
      <p:sp>
        <p:nvSpPr>
          <p:cNvPr id="10" name="Tittel 1"/>
          <p:cNvSpPr>
            <a:spLocks noGrp="1"/>
          </p:cNvSpPr>
          <p:nvPr>
            <p:ph type="ctrTitle"/>
          </p:nvPr>
        </p:nvSpPr>
        <p:spPr>
          <a:xfrm>
            <a:off x="1475656" y="357058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2069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321297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357058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357301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/>
          </p:nvPr>
        </p:nvSpPr>
        <p:spPr>
          <a:xfrm>
            <a:off x="467545" y="764704"/>
            <a:ext cx="8208143" cy="2304678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64830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143397"/>
            <a:ext cx="4038600" cy="380588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03.04.2017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0021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03.04.2017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  <p:sp>
        <p:nvSpPr>
          <p:cNvPr id="6" name="Plassholder for diagram 5"/>
          <p:cNvSpPr>
            <a:spLocks noGrp="1"/>
          </p:cNvSpPr>
          <p:nvPr>
            <p:ph type="chart" sz="quarter" idx="13"/>
          </p:nvPr>
        </p:nvSpPr>
        <p:spPr>
          <a:xfrm>
            <a:off x="1475657" y="1700808"/>
            <a:ext cx="6481763" cy="3600450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9317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03.04.2017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7" name="Plassholder for tabell 6"/>
          <p:cNvSpPr>
            <a:spLocks noGrp="1"/>
          </p:cNvSpPr>
          <p:nvPr>
            <p:ph type="tbl" sz="quarter" idx="13"/>
          </p:nvPr>
        </p:nvSpPr>
        <p:spPr>
          <a:xfrm>
            <a:off x="971550" y="1557340"/>
            <a:ext cx="7200850" cy="3455987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418605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03.04.2017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9283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03.04.2017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0060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03.04.2017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211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4435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ne Bjurstrø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65328" y="476672"/>
            <a:ext cx="8208912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4355977" y="2564904"/>
            <a:ext cx="3744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Equality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Anti-</a:t>
            </a:r>
            <a:r>
              <a:rPr lang="nb-NO" sz="20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Discrimination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Ombud</a:t>
            </a:r>
          </a:p>
          <a:p>
            <a:pPr marL="285750" indent="-285750">
              <a:lnSpc>
                <a:spcPct val="10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 a Law </a:t>
            </a:r>
            <a:r>
              <a:rPr lang="nb-NO" sz="20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Degree</a:t>
            </a:r>
            <a:endParaRPr lang="nb-NO" sz="20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100000"/>
              </a:lnSpc>
              <a:buClr>
                <a:srgbClr val="91549E"/>
              </a:buClr>
              <a:buFont typeface="Wingdings" panose="05000000000000000000" pitchFamily="2" charset="2"/>
              <a:buChar char="§"/>
            </a:pPr>
            <a:r>
              <a:rPr lang="nb-NO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Former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Minister </a:t>
            </a:r>
            <a:r>
              <a:rPr lang="nb-NO" sz="20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of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Labour and </a:t>
            </a:r>
            <a:r>
              <a:rPr lang="nb-NO" sz="20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Welfare</a:t>
            </a:r>
            <a:r>
              <a:rPr lang="nb-NO" sz="20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Norway</a:t>
            </a:r>
            <a:endParaRPr lang="nb-NO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http://gfx.dagbladet.no/labrador/866/866031/8660313/jpg/active/320x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017450"/>
            <a:ext cx="216024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kstSylinder 10"/>
          <p:cNvSpPr txBox="1"/>
          <p:nvPr userDrawn="1"/>
        </p:nvSpPr>
        <p:spPr>
          <a:xfrm>
            <a:off x="2409544" y="692696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Hanne Bjurstrøm</a:t>
            </a:r>
            <a:endParaRPr lang="nb-NO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82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med topp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88642"/>
            <a:ext cx="6137116" cy="4325677"/>
          </a:xfrm>
          <a:prstGeom prst="rect">
            <a:avLst/>
          </a:prstGeom>
        </p:spPr>
      </p:pic>
      <p:sp>
        <p:nvSpPr>
          <p:cNvPr id="7" name="Rektangel 6"/>
          <p:cNvSpPr/>
          <p:nvPr userDrawn="1"/>
        </p:nvSpPr>
        <p:spPr>
          <a:xfrm>
            <a:off x="827585" y="3933056"/>
            <a:ext cx="7488832" cy="15121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6" name="Tittel 1"/>
          <p:cNvSpPr>
            <a:spLocks noGrp="1"/>
          </p:cNvSpPr>
          <p:nvPr>
            <p:ph type="ctrTitle"/>
          </p:nvPr>
        </p:nvSpPr>
        <p:spPr>
          <a:xfrm>
            <a:off x="1189857" y="3933058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pPr/>
              <a:t>03.04.2017</a:t>
            </a:fld>
            <a:endParaRPr lang="nb-NO" dirty="0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12" name="Plassholder for lysbilde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09759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se (grå bakgrun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 userDrawn="1"/>
        </p:nvSpPr>
        <p:spPr>
          <a:xfrm>
            <a:off x="304800" y="548682"/>
            <a:ext cx="8534400" cy="5040559"/>
          </a:xfrm>
          <a:prstGeom prst="rect">
            <a:avLst/>
          </a:prstGeom>
          <a:solidFill>
            <a:schemeClr val="bg1">
              <a:lumMod val="85000"/>
              <a:alpha val="2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0"/>
          </p:nvPr>
        </p:nvSpPr>
        <p:spPr>
          <a:xfrm>
            <a:off x="1115617" y="980728"/>
            <a:ext cx="6984776" cy="4104456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567275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6165304"/>
            <a:ext cx="9144000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35534505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467544" y="1772816"/>
            <a:ext cx="8208912" cy="20882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475656" y="2130427"/>
            <a:ext cx="6982544" cy="1470025"/>
          </a:xfrm>
        </p:spPr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7" name="Rektangel 6"/>
          <p:cNvSpPr/>
          <p:nvPr userDrawn="1"/>
        </p:nvSpPr>
        <p:spPr>
          <a:xfrm>
            <a:off x="899593" y="2132856"/>
            <a:ext cx="288032" cy="144016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3702339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457200" y="548680"/>
            <a:ext cx="8229600" cy="12870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FFA5-9115-48EF-83F7-57E689A6594D}" type="datetimeFigureOut">
              <a:rPr lang="nb-NO" smtClean="0"/>
              <a:t>03.04.2017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 dirty="0" smtClean="0"/>
              <a:t>Topptekst</a:t>
            </a:r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15C3C-3FAA-47DB-94AD-901E3ECBD495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27271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457200" y="1412776"/>
            <a:ext cx="8229600" cy="4392488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nb-NO" dirty="0" smtClean="0"/>
              <a:t>Legg til punkt (maks 5)</a:t>
            </a:r>
          </a:p>
        </p:txBody>
      </p:sp>
    </p:spTree>
    <p:extLst>
      <p:ext uri="{BB962C8B-B14F-4D97-AF65-F5344CB8AC3E}">
        <p14:creationId xmlns:p14="http://schemas.microsoft.com/office/powerpoint/2010/main" val="842956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tekst 8"/>
          <p:cNvSpPr>
            <a:spLocks noGrp="1"/>
          </p:cNvSpPr>
          <p:nvPr>
            <p:ph type="body" sz="quarter" idx="10"/>
          </p:nvPr>
        </p:nvSpPr>
        <p:spPr>
          <a:xfrm>
            <a:off x="611188" y="1052736"/>
            <a:ext cx="7993062" cy="4752752"/>
          </a:xfrm>
        </p:spPr>
        <p:txBody>
          <a:bodyPr/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</p:txBody>
      </p:sp>
    </p:spTree>
    <p:extLst>
      <p:ext uri="{BB962C8B-B14F-4D97-AF65-F5344CB8AC3E}">
        <p14:creationId xmlns:p14="http://schemas.microsoft.com/office/powerpoint/2010/main" val="1611634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aktaboks med t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07705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1" name="Tittel 1"/>
          <p:cNvSpPr>
            <a:spLocks noGrp="1"/>
          </p:cNvSpPr>
          <p:nvPr>
            <p:ph type="ctrTitle" hasCustomPrompt="1"/>
          </p:nvPr>
        </p:nvSpPr>
        <p:spPr>
          <a:xfrm>
            <a:off x="2367648" y="1196754"/>
            <a:ext cx="6982544" cy="792087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rgbClr val="994DAD"/>
                </a:solidFill>
              </a:defRPr>
            </a:lvl1pPr>
          </a:lstStyle>
          <a:p>
            <a:r>
              <a:rPr lang="nb-NO" dirty="0" smtClean="0"/>
              <a:t>Sett inn overskrift</a:t>
            </a:r>
            <a:endParaRPr lang="nb-NO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6" y="4653337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339754" y="2132856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redigere brødtekst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quarter" idx="12" hasCustomPrompt="1"/>
          </p:nvPr>
        </p:nvSpPr>
        <p:spPr>
          <a:xfrm>
            <a:off x="882091" y="2313685"/>
            <a:ext cx="1043114" cy="1222518"/>
          </a:xfrm>
        </p:spPr>
        <p:txBody>
          <a:bodyPr>
            <a:normAutofit/>
          </a:bodyPr>
          <a:lstStyle>
            <a:lvl1pPr marL="0" indent="0" algn="ctr">
              <a:buNone/>
              <a:defRPr sz="7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sz="7200" b="1" dirty="0" smtClean="0"/>
              <a:t>#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42626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1920694" y="908720"/>
            <a:ext cx="6262480" cy="41764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Ellipse 6"/>
          <p:cNvSpPr/>
          <p:nvPr userDrawn="1"/>
        </p:nvSpPr>
        <p:spPr>
          <a:xfrm>
            <a:off x="683568" y="2204864"/>
            <a:ext cx="1440160" cy="1440160"/>
          </a:xfrm>
          <a:prstGeom prst="ellipse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9" name="Plassholder for tekst 18"/>
          <p:cNvSpPr>
            <a:spLocks noGrp="1"/>
          </p:cNvSpPr>
          <p:nvPr>
            <p:ph type="body" sz="quarter" idx="11" hasCustomPrompt="1"/>
          </p:nvPr>
        </p:nvSpPr>
        <p:spPr>
          <a:xfrm>
            <a:off x="2556000" y="4581329"/>
            <a:ext cx="2698750" cy="359841"/>
          </a:xfrm>
        </p:spPr>
        <p:txBody>
          <a:bodyPr>
            <a:normAutofit/>
          </a:bodyPr>
          <a:lstStyle>
            <a:lvl1pPr marL="0" indent="0">
              <a:buNone/>
              <a:defRPr sz="1200" b="1"/>
            </a:lvl1pPr>
          </a:lstStyle>
          <a:p>
            <a:pPr lvl="0"/>
            <a:r>
              <a:rPr lang="nb-NO" sz="1200" dirty="0" smtClean="0"/>
              <a:t>Sett inn kilde</a:t>
            </a:r>
            <a:endParaRPr lang="nb-NO" dirty="0"/>
          </a:p>
        </p:txBody>
      </p:sp>
      <p:sp>
        <p:nvSpPr>
          <p:cNvPr id="23" name="Plassholder for tekst 2"/>
          <p:cNvSpPr>
            <a:spLocks noGrp="1"/>
          </p:cNvSpPr>
          <p:nvPr>
            <p:ph type="body" sz="quarter" idx="10" hasCustomPrompt="1"/>
          </p:nvPr>
        </p:nvSpPr>
        <p:spPr>
          <a:xfrm>
            <a:off x="2555777" y="1340768"/>
            <a:ext cx="4680520" cy="504056"/>
          </a:xfrm>
        </p:spPr>
        <p:txBody>
          <a:bodyPr>
            <a:normAutofit/>
          </a:bodyPr>
          <a:lstStyle>
            <a:lvl1pPr marL="0" indent="0">
              <a:buNone/>
              <a:defRPr sz="1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nb-NO" dirty="0" smtClean="0"/>
              <a:t>Klikk for å sett inn lovtekst</a:t>
            </a:r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1043608" y="2276874"/>
            <a:ext cx="10801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7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endParaRPr lang="nb-NO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878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 hjelper d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467544" y="2348880"/>
            <a:ext cx="8208912" cy="11011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7" name="Rektangel 6"/>
          <p:cNvSpPr/>
          <p:nvPr userDrawn="1"/>
        </p:nvSpPr>
        <p:spPr>
          <a:xfrm>
            <a:off x="1360456" y="2564976"/>
            <a:ext cx="144000" cy="648000"/>
          </a:xfrm>
          <a:prstGeom prst="rect">
            <a:avLst/>
          </a:prstGeom>
          <a:solidFill>
            <a:srgbClr val="984D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1763689" y="2566647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nb-NO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3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lang="nb-NO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Sylinder 2"/>
          <p:cNvSpPr txBox="1"/>
          <p:nvPr userDrawn="1"/>
        </p:nvSpPr>
        <p:spPr>
          <a:xfrm>
            <a:off x="1259632" y="3587532"/>
            <a:ext cx="6768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nb-NO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nb-NO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free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legal </a:t>
            </a:r>
            <a:r>
              <a:rPr lang="nb-NO" sz="24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4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b-NO" sz="24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www.ldo.no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</a:t>
            </a:r>
            <a:r>
              <a:rPr lang="nb-NO" sz="2400" b="1" baseline="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23 15 73 00</a:t>
            </a:r>
          </a:p>
          <a:p>
            <a:pPr marL="457200" indent="-457200">
              <a:lnSpc>
                <a:spcPct val="100000"/>
              </a:lnSpc>
              <a:buClr>
                <a:srgbClr val="994DAD"/>
              </a:buClr>
              <a:buFont typeface="Wingdings" panose="05000000000000000000" pitchFamily="2" charset="2"/>
              <a:buChar char="§"/>
            </a:pPr>
            <a:r>
              <a:rPr lang="nb-NO" sz="2400" b="1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nb-NO" sz="2400" b="1" u="sng" baseline="0" dirty="0" smtClean="0">
                <a:solidFill>
                  <a:srgbClr val="994D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post@ldo.no</a:t>
            </a:r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792504" y="5312270"/>
            <a:ext cx="2804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kstSylinder 8"/>
          <p:cNvSpPr txBox="1"/>
          <p:nvPr userDrawn="1"/>
        </p:nvSpPr>
        <p:spPr>
          <a:xfrm>
            <a:off x="5179088" y="5315789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twitter</a:t>
            </a:r>
            <a:r>
              <a:rPr lang="nb-NO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nb-NO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mittOmbud</a:t>
            </a:r>
            <a:endParaRPr lang="nb-NO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5331704"/>
            <a:ext cx="393047" cy="393047"/>
          </a:xfrm>
          <a:prstGeom prst="rect">
            <a:avLst/>
          </a:prstGeom>
        </p:spPr>
      </p:pic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57" y="5331704"/>
            <a:ext cx="389131" cy="389131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 userDrawn="1"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7544" y="476675"/>
            <a:ext cx="8208912" cy="1728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01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add</a:t>
            </a:r>
            <a:r>
              <a:rPr lang="nb-NO" dirty="0" smtClean="0"/>
              <a:t> </a:t>
            </a:r>
            <a:r>
              <a:rPr lang="nb-NO" dirty="0" err="1" smtClean="0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071390"/>
            <a:ext cx="8229600" cy="38778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add</a:t>
            </a:r>
            <a:r>
              <a:rPr lang="nb-NO" dirty="0" smtClean="0"/>
              <a:t> </a:t>
            </a:r>
            <a:r>
              <a:rPr lang="nb-NO" dirty="0" err="1" smtClean="0"/>
              <a:t>text</a:t>
            </a:r>
            <a:endParaRPr lang="nb-NO" dirty="0" smtClean="0"/>
          </a:p>
          <a:p>
            <a:pPr lvl="1"/>
            <a:r>
              <a:rPr lang="nb-NO" dirty="0" smtClean="0"/>
              <a:t>Level 2</a:t>
            </a:r>
          </a:p>
          <a:p>
            <a:pPr lvl="2"/>
            <a:r>
              <a:rPr lang="nb-NO" dirty="0" smtClean="0"/>
              <a:t>Level 3</a:t>
            </a:r>
          </a:p>
          <a:p>
            <a:pPr lvl="3"/>
            <a:r>
              <a:rPr lang="nb-NO" dirty="0" smtClean="0"/>
              <a:t>Level 4</a:t>
            </a:r>
          </a:p>
          <a:p>
            <a:pPr lvl="4"/>
            <a:r>
              <a:rPr lang="nb-NO" dirty="0" smtClean="0"/>
              <a:t>Level 5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182FFA5-9115-48EF-83F7-57E689A6594D}" type="datetimeFigureOut">
              <a:rPr lang="nb-NO" smtClean="0"/>
              <a:pPr/>
              <a:t>03.04.2017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2606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2606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E2D15C3C-3FAA-47DB-94AD-901E3ECBD495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0" y="6165304"/>
            <a:ext cx="9144000" cy="72008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 dirty="0"/>
          </a:p>
        </p:txBody>
      </p:sp>
      <p:sp>
        <p:nvSpPr>
          <p:cNvPr id="11" name="TekstSylinder 10"/>
          <p:cNvSpPr txBox="1"/>
          <p:nvPr userDrawn="1"/>
        </p:nvSpPr>
        <p:spPr>
          <a:xfrm>
            <a:off x="755576" y="6356647"/>
            <a:ext cx="79312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nb-NO" sz="15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Norwegian </a:t>
            </a:r>
            <a:r>
              <a:rPr lang="en-GB" sz="1500" b="1" baseline="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Equality</a:t>
            </a:r>
            <a:r>
              <a:rPr lang="nb-NO" sz="15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Anti-</a:t>
            </a:r>
            <a:r>
              <a:rPr lang="en-GB" sz="1500" b="1" baseline="0" noProof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Discrimination</a:t>
            </a:r>
            <a:r>
              <a:rPr lang="nb-NO" sz="15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Ombud           	      </a:t>
            </a:r>
            <a:r>
              <a:rPr lang="nb-NO" sz="1400" b="1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www.ldo.no</a:t>
            </a:r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94" y="6287178"/>
            <a:ext cx="454190" cy="454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31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87" r:id="rId5"/>
    <p:sldLayoutId id="2147483671" r:id="rId6"/>
    <p:sldLayoutId id="2147483668" r:id="rId7"/>
    <p:sldLayoutId id="2147483670" r:id="rId8"/>
    <p:sldLayoutId id="2147483669" r:id="rId9"/>
    <p:sldLayoutId id="2147483662" r:id="rId10"/>
    <p:sldLayoutId id="2147483666" r:id="rId11"/>
    <p:sldLayoutId id="2147483652" r:id="rId12"/>
    <p:sldLayoutId id="2147483655" r:id="rId13"/>
    <p:sldLayoutId id="2147483684" r:id="rId14"/>
    <p:sldLayoutId id="2147483683" r:id="rId15"/>
    <p:sldLayoutId id="2147483656" r:id="rId16"/>
    <p:sldLayoutId id="2147483657" r:id="rId17"/>
    <p:sldLayoutId id="2147483664" r:id="rId18"/>
    <p:sldLayoutId id="2147483685" r:id="rId19"/>
    <p:sldLayoutId id="2147483686" r:id="rId20"/>
    <p:sldLayoutId id="2147483665" r:id="rId2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3200" b="1" kern="120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A4DAD"/>
        </a:buClr>
        <a:buFont typeface="Arial" pitchFamily="34" charset="0"/>
        <a:buChar char="•"/>
        <a:defRPr sz="2800" kern="1200" baseline="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A4DAD"/>
        </a:buClr>
        <a:buFont typeface="Wingdings" pitchFamily="2" charset="2"/>
        <a:buChar char="§"/>
        <a:defRPr sz="2000" kern="1200" baseline="0">
          <a:solidFill>
            <a:schemeClr val="tx1">
              <a:lumMod val="75000"/>
              <a:lumOff val="2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 err="1" smtClean="0"/>
              <a:t>Gender</a:t>
            </a:r>
            <a:r>
              <a:rPr lang="nb-NO" dirty="0" smtClean="0"/>
              <a:t> </a:t>
            </a:r>
            <a:r>
              <a:rPr lang="nb-NO" dirty="0" err="1" smtClean="0"/>
              <a:t>Mainstreaming</a:t>
            </a:r>
            <a:r>
              <a:rPr lang="nb-NO" dirty="0" smtClean="0"/>
              <a:t> in Norway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/>
          </p:nvPr>
        </p:nvSpPr>
        <p:spPr>
          <a:xfrm>
            <a:off x="1188119" y="4941168"/>
            <a:ext cx="6480225" cy="504056"/>
          </a:xfrm>
        </p:spPr>
        <p:txBody>
          <a:bodyPr/>
          <a:lstStyle/>
          <a:p>
            <a:r>
              <a:rPr lang="nb-NO" dirty="0" smtClean="0"/>
              <a:t> - </a:t>
            </a:r>
            <a:r>
              <a:rPr lang="nb-NO" dirty="0" err="1" smtClean="0"/>
              <a:t>creating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r>
              <a:rPr lang="nb-NO" dirty="0" smtClean="0"/>
              <a:t>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way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think</a:t>
            </a:r>
            <a:r>
              <a:rPr lang="nb-NO" dirty="0" smtClean="0"/>
              <a:t> and </a:t>
            </a:r>
            <a:r>
              <a:rPr lang="nb-NO" dirty="0" err="1" smtClean="0"/>
              <a:t>perform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0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3 MESSAGES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WE NEED GM AS PART OF THE DOUBLE STATEGY TO 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+mn-cs"/>
              </a:rPr>
              <a:t>EQUALITY.</a:t>
            </a:r>
            <a:endParaRPr lang="nb-NO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IT IS NOT THE STRATEGY, BUT ITS IMPLEMENTATION THAT IS A CHALLENGE. </a:t>
            </a:r>
            <a:endParaRPr lang="nb-NO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THE WOMEN’S MOVEMENT AND INDEPENDENT </a:t>
            </a:r>
            <a:r>
              <a:rPr lang="en-GB" dirty="0" smtClean="0">
                <a:solidFill>
                  <a:schemeClr val="tx1"/>
                </a:solidFill>
                <a:latin typeface="+mn-lt"/>
                <a:cs typeface="+mn-cs"/>
              </a:rPr>
              <a:t>ACTORS  </a:t>
            </a:r>
            <a:r>
              <a:rPr lang="en-GB" dirty="0">
                <a:solidFill>
                  <a:schemeClr val="tx1"/>
                </a:solidFill>
                <a:latin typeface="+mn-lt"/>
                <a:cs typeface="+mn-cs"/>
              </a:rPr>
              <a:t>MUST TAKE THE LEAD IN REVITALIZING THE GM AS A STRATEGY AND ITS IMPLEMENTATION.</a:t>
            </a:r>
            <a:endParaRPr lang="nb-NO" dirty="0">
              <a:solidFill>
                <a:schemeClr val="tx1"/>
              </a:solidFill>
              <a:latin typeface="+mn-lt"/>
              <a:cs typeface="+mn-cs"/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289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2656"/>
            <a:ext cx="3743672" cy="5298948"/>
          </a:xfrm>
        </p:spPr>
      </p:pic>
    </p:spTree>
    <p:extLst>
      <p:ext uri="{BB962C8B-B14F-4D97-AF65-F5344CB8AC3E}">
        <p14:creationId xmlns:p14="http://schemas.microsoft.com/office/powerpoint/2010/main" val="124141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08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Fiolet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5572</TotalTime>
  <Words>65</Words>
  <Application>Microsoft Office PowerPoint</Application>
  <PresentationFormat>Skjermfremvisning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Office-tema</vt:lpstr>
      <vt:lpstr>Gender Mainstreaming in Norway</vt:lpstr>
      <vt:lpstr>3 MESSAGES</vt:lpstr>
      <vt:lpstr>PowerPoint-presentasjon</vt:lpstr>
      <vt:lpstr>PowerPoint-presentasjon</vt:lpstr>
    </vt:vector>
  </TitlesOfParts>
  <Company>LDO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Henning Meyer Petersen</dc:creator>
  <cp:lastModifiedBy>Lene Nilsen</cp:lastModifiedBy>
  <cp:revision>200</cp:revision>
  <cp:lastPrinted>2015-11-20T08:41:47Z</cp:lastPrinted>
  <dcterms:created xsi:type="dcterms:W3CDTF">2015-10-09T06:10:42Z</dcterms:created>
  <dcterms:modified xsi:type="dcterms:W3CDTF">2017-04-03T10:57:59Z</dcterms:modified>
  <cp:contentStatus/>
</cp:coreProperties>
</file>