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sldIdLst>
    <p:sldId id="256" r:id="rId2"/>
    <p:sldId id="262" r:id="rId3"/>
    <p:sldId id="263" r:id="rId4"/>
    <p:sldId id="264" r:id="rId5"/>
    <p:sldId id="265" r:id="rId6"/>
    <p:sldId id="294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78" r:id="rId18"/>
    <p:sldId id="279" r:id="rId19"/>
    <p:sldId id="280" r:id="rId20"/>
    <p:sldId id="281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5" r:id="rId32"/>
    <p:sldId id="293" r:id="rId33"/>
  </p:sldIdLst>
  <p:sldSz cx="9144000" cy="6858000" type="screen4x3"/>
  <p:notesSz cx="6805613" cy="9944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25" d="100"/>
          <a:sy n="125" d="100"/>
        </p:scale>
        <p:origin x="120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3448"/>
            <a:ext cx="4990783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6895"/>
            <a:ext cx="2949099" cy="49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C2DA6E-1ED5-43CE-8B54-95906AB5C0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24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71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B1E5EEAF-E155-4C2F-B544-60BEB01BB073}" type="slidenum">
              <a:rPr lang="nb-NO" altLang="nb-NO"/>
              <a:pPr eaLnBrk="1" hangingPunct="1"/>
              <a:t>11</a:t>
            </a:fld>
            <a:endParaRPr lang="nb-NO" altLang="nb-NO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2804226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B0C03970-38EC-48E7-9050-3C9C4E6108F3}" type="slidenum">
              <a:rPr lang="nb-NO" altLang="nb-NO"/>
              <a:pPr eaLnBrk="1" hangingPunct="1"/>
              <a:t>12</a:t>
            </a:fld>
            <a:endParaRPr lang="nb-NO" altLang="nb-NO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1634159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B7659EB3-08F3-4BFF-98D3-963E16FA969E}" type="slidenum">
              <a:rPr lang="nb-NO" altLang="nb-NO"/>
              <a:pPr eaLnBrk="1" hangingPunct="1"/>
              <a:t>13</a:t>
            </a:fld>
            <a:endParaRPr lang="nb-NO" altLang="nb-NO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21995813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4EB3A973-AF9E-4069-8707-457E6DE9B9E2}" type="slidenum">
              <a:rPr lang="nb-NO" altLang="nb-NO"/>
              <a:pPr eaLnBrk="1" hangingPunct="1"/>
              <a:t>14</a:t>
            </a:fld>
            <a:endParaRPr lang="nb-NO" altLang="nb-NO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20226674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7EED323D-9E7E-490A-A8C5-AB147806B394}" type="slidenum">
              <a:rPr lang="nb-NO" altLang="nb-NO"/>
              <a:pPr eaLnBrk="1" hangingPunct="1"/>
              <a:t>15</a:t>
            </a:fld>
            <a:endParaRPr lang="nb-NO" altLang="nb-NO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1787510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ABFE356B-14F6-464E-8D71-361C2EAFA79B}" type="slidenum">
              <a:rPr lang="nb-NO" altLang="nb-NO"/>
              <a:pPr eaLnBrk="1" hangingPunct="1"/>
              <a:t>16</a:t>
            </a:fld>
            <a:endParaRPr lang="nb-NO" altLang="nb-NO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40327529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82447B91-AFFA-458E-A91D-1E261E313713}" type="slidenum">
              <a:rPr lang="nb-NO" altLang="nb-NO"/>
              <a:pPr eaLnBrk="1" hangingPunct="1"/>
              <a:t>17</a:t>
            </a:fld>
            <a:endParaRPr lang="nb-NO" altLang="nb-NO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547521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New </a:t>
            </a:r>
            <a:r>
              <a:rPr lang="nb-NO" dirty="0" err="1" smtClean="0"/>
              <a:t>Act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change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legal </a:t>
            </a:r>
            <a:r>
              <a:rPr lang="nb-NO" baseline="0" dirty="0" err="1" smtClean="0"/>
              <a:t>gender</a:t>
            </a:r>
            <a:r>
              <a:rPr lang="nb-NO" baseline="0" dirty="0" smtClean="0"/>
              <a:t> 2016. </a:t>
            </a:r>
            <a:r>
              <a:rPr lang="nb-NO" baseline="0" dirty="0" err="1" smtClean="0"/>
              <a:t>admininistered</a:t>
            </a:r>
            <a:r>
              <a:rPr lang="nb-NO" baseline="0" dirty="0" smtClean="0"/>
              <a:t> by  </a:t>
            </a:r>
            <a:r>
              <a:rPr lang="nb-NO" baseline="0" dirty="0" err="1" smtClean="0"/>
              <a:t>ministry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health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64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*</a:t>
            </a:r>
            <a:r>
              <a:rPr lang="nb-NO" dirty="0" err="1" smtClean="0"/>
              <a:t>bathrooms</a:t>
            </a:r>
            <a:r>
              <a:rPr lang="nb-NO" dirty="0" smtClean="0"/>
              <a:t>,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changing</a:t>
            </a:r>
            <a:r>
              <a:rPr lang="nb-NO" baseline="0" dirty="0" smtClean="0"/>
              <a:t> and shower </a:t>
            </a:r>
            <a:r>
              <a:rPr lang="nb-NO" baseline="0" dirty="0" err="1" smtClean="0"/>
              <a:t>rooms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Example</a:t>
            </a:r>
            <a:r>
              <a:rPr lang="nb-NO" baseline="0" dirty="0" smtClean="0"/>
              <a:t> vestkantbadet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DA6E-1ED5-43CE-8B54-95906AB5C07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9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C2579744-9044-44ED-88A6-D6AA6B131E30}" type="slidenum">
              <a:rPr lang="nb-NO" altLang="nb-NO"/>
              <a:pPr eaLnBrk="1" hangingPunct="1"/>
              <a:t>2</a:t>
            </a:fld>
            <a:endParaRPr lang="nb-NO" altLang="nb-NO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835157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22ED4E14-8C8F-4BA0-B169-ECA4114169BA}" type="slidenum">
              <a:rPr lang="nb-NO" altLang="nb-NO"/>
              <a:pPr eaLnBrk="1" hangingPunct="1"/>
              <a:t>3</a:t>
            </a:fld>
            <a:endParaRPr lang="nb-NO" altLang="nb-NO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500063"/>
            <a:ext cx="4972050" cy="3729037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3181023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46B00071-DAA4-4108-B718-3590053B789A}" type="slidenum">
              <a:rPr lang="nb-NO" altLang="nb-NO"/>
              <a:pPr eaLnBrk="1" hangingPunct="1"/>
              <a:t>4</a:t>
            </a:fld>
            <a:endParaRPr lang="nb-NO" altLang="nb-NO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882650"/>
            <a:ext cx="4972050" cy="372903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2177817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C4445748-4FFA-4335-B3AE-B6702229AA16}" type="slidenum">
              <a:rPr lang="nb-NO" altLang="nb-NO"/>
              <a:pPr eaLnBrk="1" hangingPunct="1"/>
              <a:t>5</a:t>
            </a:fld>
            <a:endParaRPr lang="nb-NO" altLang="nb-NO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2413205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4C46CCDA-F20A-4153-8761-31B8B283E3CD}" type="slidenum">
              <a:rPr lang="nb-NO" altLang="nb-NO"/>
              <a:pPr eaLnBrk="1" hangingPunct="1"/>
              <a:t>7</a:t>
            </a:fld>
            <a:endParaRPr lang="nb-NO" altLang="nb-NO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882650"/>
            <a:ext cx="4972050" cy="3729038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2284507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6B40B42A-AEB3-4233-90BB-88C832118D7F}" type="slidenum">
              <a:rPr lang="nb-NO" altLang="nb-NO"/>
              <a:pPr eaLnBrk="1" hangingPunct="1"/>
              <a:t>8</a:t>
            </a:fld>
            <a:endParaRPr lang="nb-NO" altLang="nb-NO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altLang="nb-NO" dirty="0" smtClean="0"/>
              <a:t>* </a:t>
            </a:r>
            <a:r>
              <a:rPr lang="nb-NO" altLang="nb-NO" dirty="0" err="1" smtClean="0"/>
              <a:t>Reflects</a:t>
            </a:r>
            <a:r>
              <a:rPr lang="nb-NO" altLang="nb-NO" baseline="0" dirty="0" smtClean="0"/>
              <a:t> a </a:t>
            </a:r>
            <a:r>
              <a:rPr lang="nb-NO" altLang="nb-NO" baseline="0" dirty="0" err="1" smtClean="0"/>
              <a:t>sharpening</a:t>
            </a:r>
            <a:r>
              <a:rPr lang="nb-NO" altLang="nb-NO" baseline="0" dirty="0" smtClean="0"/>
              <a:t> </a:t>
            </a:r>
            <a:r>
              <a:rPr lang="nb-NO" altLang="nb-NO" baseline="0" dirty="0" err="1" smtClean="0"/>
              <a:t>of</a:t>
            </a:r>
            <a:r>
              <a:rPr lang="nb-NO" altLang="nb-NO" baseline="0" dirty="0" smtClean="0"/>
              <a:t> </a:t>
            </a:r>
            <a:r>
              <a:rPr lang="nb-NO" altLang="nb-NO" baseline="0" dirty="0" err="1" smtClean="0"/>
              <a:t>demands</a:t>
            </a:r>
            <a:r>
              <a:rPr lang="nb-NO" altLang="nb-NO" baseline="0" dirty="0" smtClean="0"/>
              <a:t> </a:t>
            </a:r>
            <a:r>
              <a:rPr lang="nb-NO" altLang="nb-NO" baseline="0" dirty="0" err="1" smtClean="0"/>
              <a:t>made</a:t>
            </a:r>
            <a:r>
              <a:rPr lang="nb-NO" altLang="nb-NO" baseline="0" dirty="0" smtClean="0"/>
              <a:t> to </a:t>
            </a:r>
            <a:r>
              <a:rPr lang="nb-NO" altLang="nb-NO" baseline="0" dirty="0" err="1" smtClean="0"/>
              <a:t>religious</a:t>
            </a:r>
            <a:r>
              <a:rPr lang="nb-NO" altLang="nb-NO" baseline="0" dirty="0" smtClean="0"/>
              <a:t> </a:t>
            </a:r>
            <a:r>
              <a:rPr lang="nb-NO" altLang="nb-NO" baseline="0" dirty="0" err="1" smtClean="0"/>
              <a:t>communities</a:t>
            </a:r>
            <a:r>
              <a:rPr lang="nb-NO" altLang="nb-NO" baseline="0" dirty="0" smtClean="0"/>
              <a:t>. Cf </a:t>
            </a:r>
            <a:r>
              <a:rPr lang="nb-NO" altLang="nb-NO" baseline="0" dirty="0" err="1" smtClean="0"/>
              <a:t>samfundets</a:t>
            </a:r>
            <a:r>
              <a:rPr lang="nb-NO" altLang="nb-NO" baseline="0" dirty="0" smtClean="0"/>
              <a:t> skoler</a:t>
            </a:r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913919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2E3DB3E0-0DB9-49A7-9224-214B113471ED}" type="slidenum">
              <a:rPr lang="nb-NO" altLang="nb-NO"/>
              <a:pPr eaLnBrk="1" hangingPunct="1"/>
              <a:t>9</a:t>
            </a:fld>
            <a:endParaRPr lang="nb-NO" altLang="nb-NO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3197891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fld id="{B9796CD3-805E-4921-81E5-7831845EF445}" type="slidenum">
              <a:rPr lang="nb-NO" altLang="nb-NO"/>
              <a:pPr eaLnBrk="1" hangingPunct="1"/>
              <a:t>10</a:t>
            </a:fld>
            <a:endParaRPr lang="nb-NO" altLang="nb-NO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877714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8" name="Picture 16" descr="bil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44000" cy="4005263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4114800"/>
            <a:ext cx="9144000" cy="60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971800"/>
            <a:ext cx="7772400" cy="76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191000"/>
            <a:ext cx="6629400" cy="457200"/>
          </a:xfrm>
        </p:spPr>
        <p:txBody>
          <a:bodyPr anchor="ctr"/>
          <a:lstStyle>
            <a:lvl1pPr marL="0" indent="0">
              <a:buFont typeface="Times" pitchFamily="96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477000"/>
            <a:ext cx="19050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667000" y="6477000"/>
            <a:ext cx="38100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339C16D-37A6-440A-BFA5-F0F2BF7400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E8021-5DA3-405D-AC1E-2780E9EE82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0322E-4EE6-40C5-882A-E008AF096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170F3-5FD3-4229-943A-ECE1EC6F14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51B60-77A2-44F6-B1A0-E2A391DC6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68BB0-7549-46ED-A758-379B0623E1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65E68-8D04-455B-AAEA-B99FED8893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33031-D14F-496A-B30B-21D6C96CA6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1CC6D-4295-4805-9167-E9C3D47F6D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26A98-0F55-4A0F-8030-C6364B7831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58351-8419-412E-AF47-FCE11C6276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pic>
        <p:nvPicPr>
          <p:cNvPr id="1033" name="Picture 9" descr="LDO_PPT_02"/>
          <p:cNvPicPr>
            <a:picLocks noChangeAspect="1" noChangeArrowheads="1"/>
          </p:cNvPicPr>
          <p:nvPr/>
        </p:nvPicPr>
        <p:blipFill>
          <a:blip r:embed="rId13" cstate="print"/>
          <a:srcRect t="357" r="7742"/>
          <a:stretch>
            <a:fillRect/>
          </a:stretch>
        </p:blipFill>
        <p:spPr bwMode="auto">
          <a:xfrm>
            <a:off x="6477000" y="0"/>
            <a:ext cx="2667000" cy="17684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Klikk for å redigere tekststiler i malen</a:t>
            </a:r>
          </a:p>
          <a:p>
            <a:pPr lvl="1"/>
            <a:r>
              <a:rPr lang="en-US" smtClean="0"/>
              <a:t>Andre nivå</a:t>
            </a:r>
          </a:p>
          <a:p>
            <a:pPr lvl="2"/>
            <a:r>
              <a:rPr lang="en-US" smtClean="0"/>
              <a:t>Tredje nivå</a:t>
            </a:r>
          </a:p>
          <a:p>
            <a:pPr lvl="3"/>
            <a:r>
              <a:rPr lang="en-US" smtClean="0"/>
              <a:t>Fjerde nivå</a:t>
            </a:r>
          </a:p>
          <a:p>
            <a:pPr lvl="4"/>
            <a:r>
              <a:rPr lang="en-US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725B8EB4-F0A1-4B9D-8717-97824EAA27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ea typeface="ヒラギノ角ゴ Pro W3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–"/>
        <a:defRPr sz="28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pitchFamily="96" charset="0"/>
        <a:buChar char="•"/>
        <a:defRPr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4221088"/>
            <a:ext cx="6629400" cy="457200"/>
          </a:xfrm>
        </p:spPr>
        <p:txBody>
          <a:bodyPr/>
          <a:lstStyle/>
          <a:p>
            <a:endParaRPr lang="ru-RU" sz="24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2" y="2420888"/>
            <a:ext cx="7776219" cy="1409750"/>
          </a:xfrm>
        </p:spPr>
        <p:txBody>
          <a:bodyPr/>
          <a:lstStyle/>
          <a:p>
            <a:pPr eaLnBrk="1" hangingPunct="1"/>
            <a:r>
              <a:rPr lang="en-GB" altLang="nb-NO" sz="4800" dirty="0" smtClean="0"/>
              <a:t>The Equality and </a:t>
            </a:r>
            <a:br>
              <a:rPr lang="en-GB" altLang="nb-NO" sz="4800" dirty="0" smtClean="0"/>
            </a:br>
            <a:r>
              <a:rPr lang="en-GB" altLang="nb-NO" sz="4800" dirty="0" smtClean="0"/>
              <a:t>Anti-Discrimination </a:t>
            </a:r>
            <a:r>
              <a:rPr lang="en-GB" altLang="nb-NO" sz="4800" dirty="0" err="1" smtClean="0"/>
              <a:t>Ombud</a:t>
            </a:r>
            <a:endParaRPr lang="nb-NO" altLang="nb-NO" sz="4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z="4000" dirty="0" smtClean="0"/>
              <a:t> Affirmative Action</a:t>
            </a:r>
          </a:p>
        </p:txBody>
      </p:sp>
      <p:pic>
        <p:nvPicPr>
          <p:cNvPr id="11268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nb-NO" dirty="0" smtClean="0"/>
              <a:t>Different </a:t>
            </a:r>
            <a:r>
              <a:rPr lang="nb-NO" altLang="nb-NO" dirty="0" err="1" smtClean="0"/>
              <a:t>treatment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may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promote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gender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equality</a:t>
            </a:r>
            <a:endParaRPr lang="nb-NO" altLang="nb-NO" dirty="0" smtClean="0"/>
          </a:p>
          <a:p>
            <a:pPr eaLnBrk="1" hangingPunct="1">
              <a:lnSpc>
                <a:spcPct val="90000"/>
              </a:lnSpc>
            </a:pPr>
            <a:r>
              <a:rPr lang="nb-NO" altLang="nb-NO" dirty="0" smtClean="0"/>
              <a:t>Affirmative action in </a:t>
            </a:r>
            <a:r>
              <a:rPr lang="nb-NO" altLang="nb-NO" dirty="0" err="1" smtClean="0"/>
              <a:t>favour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of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women</a:t>
            </a:r>
            <a:endParaRPr lang="nb-NO" altLang="nb-NO" dirty="0" smtClean="0"/>
          </a:p>
          <a:p>
            <a:pPr lvl="1" eaLnBrk="1" hangingPunct="1">
              <a:lnSpc>
                <a:spcPct val="90000"/>
              </a:lnSpc>
            </a:pPr>
            <a:r>
              <a:rPr lang="nb-NO" altLang="nb-NO" dirty="0" err="1" smtClean="0"/>
              <a:t>Quotas</a:t>
            </a:r>
            <a:r>
              <a:rPr lang="nb-NO" altLang="nb-NO" dirty="0" smtClean="0"/>
              <a:t>/ </a:t>
            </a:r>
            <a:r>
              <a:rPr lang="nb-NO" altLang="nb-NO" b="1" i="1" dirty="0" err="1" smtClean="0"/>
              <a:t>radical</a:t>
            </a:r>
            <a:r>
              <a:rPr lang="nb-NO" altLang="nb-NO" dirty="0" smtClean="0"/>
              <a:t> affirmative action (</a:t>
            </a:r>
            <a:r>
              <a:rPr lang="nb-NO" altLang="nb-NO" dirty="0" err="1" smtClean="0"/>
              <a:t>purely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based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on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gender</a:t>
            </a:r>
            <a:r>
              <a:rPr lang="nb-NO" altLang="nb-NO" dirty="0" smtClean="0"/>
              <a:t>) is illegal, </a:t>
            </a:r>
            <a:r>
              <a:rPr lang="nb-NO" altLang="nb-NO" dirty="0" err="1" smtClean="0"/>
              <a:t>but</a:t>
            </a:r>
            <a:r>
              <a:rPr lang="nb-NO" altLang="nb-NO" dirty="0" smtClean="0"/>
              <a:t> </a:t>
            </a:r>
            <a:r>
              <a:rPr lang="nb-NO" altLang="nb-NO" b="1" i="1" dirty="0" smtClean="0"/>
              <a:t>mild </a:t>
            </a:r>
            <a:r>
              <a:rPr lang="nb-NO" altLang="nb-NO" dirty="0" smtClean="0"/>
              <a:t>affirmative action is </a:t>
            </a:r>
            <a:r>
              <a:rPr lang="nb-NO" altLang="nb-NO" dirty="0" err="1" smtClean="0"/>
              <a:t>permissible</a:t>
            </a:r>
            <a:endParaRPr lang="nb-NO" altLang="nb-NO" dirty="0" smtClean="0"/>
          </a:p>
          <a:p>
            <a:pPr eaLnBrk="1" hangingPunct="1">
              <a:lnSpc>
                <a:spcPct val="90000"/>
              </a:lnSpc>
            </a:pPr>
            <a:r>
              <a:rPr lang="nb-NO" altLang="nb-NO" dirty="0" smtClean="0"/>
              <a:t>Affirmative action in </a:t>
            </a:r>
            <a:r>
              <a:rPr lang="nb-NO" altLang="nb-NO" dirty="0" err="1" smtClean="0"/>
              <a:t>favour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of</a:t>
            </a:r>
            <a:r>
              <a:rPr lang="nb-NO" altLang="nb-NO" dirty="0" smtClean="0"/>
              <a:t> men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nb-NO" dirty="0" smtClean="0"/>
              <a:t>Mild affirmative action </a:t>
            </a:r>
            <a:r>
              <a:rPr lang="nb-NO" altLang="nb-NO" dirty="0" err="1" smtClean="0"/>
              <a:t>permissible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but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exclusively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connected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with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child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care</a:t>
            </a:r>
            <a:r>
              <a:rPr lang="nb-NO" altLang="nb-NO" dirty="0" smtClean="0"/>
              <a:t>/</a:t>
            </a:r>
            <a:r>
              <a:rPr lang="nb-NO" altLang="nb-NO" dirty="0" err="1" smtClean="0"/>
              <a:t>teaching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professions</a:t>
            </a:r>
            <a:endParaRPr lang="nb-NO" altLang="nb-NO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nb-NO" altLang="nb-NO" dirty="0" smtClean="0"/>
          </a:p>
          <a:p>
            <a:pPr eaLnBrk="1" hangingPunct="1">
              <a:lnSpc>
                <a:spcPct val="90000"/>
              </a:lnSpc>
            </a:pPr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2161737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z="3200" smtClean="0"/>
              <a:t> Public appointments: Representation in public committees etc</a:t>
            </a:r>
          </a:p>
        </p:txBody>
      </p:sp>
      <p:pic>
        <p:nvPicPr>
          <p:cNvPr id="12292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b-NO" altLang="nb-NO" dirty="0" smtClean="0"/>
          </a:p>
          <a:p>
            <a:pPr eaLnBrk="1" hangingPunct="1"/>
            <a:r>
              <a:rPr lang="nb-NO" altLang="nb-NO" sz="2800" b="0" dirty="0" err="1" smtClean="0"/>
              <a:t>When</a:t>
            </a:r>
            <a:r>
              <a:rPr lang="nb-NO" altLang="nb-NO" sz="2800" b="0" dirty="0" smtClean="0"/>
              <a:t> a </a:t>
            </a:r>
            <a:r>
              <a:rPr lang="nb-NO" altLang="nb-NO" sz="2800" b="0" dirty="0" err="1" smtClean="0"/>
              <a:t>public</a:t>
            </a:r>
            <a:r>
              <a:rPr lang="nb-NO" altLang="nb-NO" sz="2800" b="0" dirty="0" smtClean="0"/>
              <a:t> body appoints or </a:t>
            </a:r>
            <a:r>
              <a:rPr lang="nb-NO" altLang="nb-NO" sz="2800" b="0" dirty="0" err="1" smtClean="0"/>
              <a:t>elects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committees</a:t>
            </a:r>
            <a:r>
              <a:rPr lang="nb-NO" altLang="nb-NO" sz="2800" b="0" dirty="0" smtClean="0"/>
              <a:t>, etc., </a:t>
            </a:r>
            <a:r>
              <a:rPr lang="nb-NO" altLang="nb-NO" sz="2800" b="0" dirty="0" err="1" smtClean="0"/>
              <a:t>with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four</a:t>
            </a:r>
            <a:r>
              <a:rPr lang="nb-NO" altLang="nb-NO" sz="2800" b="0" dirty="0" smtClean="0"/>
              <a:t> or more </a:t>
            </a:r>
            <a:r>
              <a:rPr lang="nb-NO" altLang="nb-NO" sz="2800" b="0" dirty="0" err="1" smtClean="0"/>
              <a:t>members</a:t>
            </a:r>
            <a:r>
              <a:rPr lang="nb-NO" altLang="nb-NO" sz="2800" b="0" dirty="0" smtClean="0"/>
              <a:t>, </a:t>
            </a:r>
            <a:r>
              <a:rPr lang="nb-NO" altLang="nb-NO" sz="2800" b="0" dirty="0" err="1" smtClean="0"/>
              <a:t>each</a:t>
            </a:r>
            <a:r>
              <a:rPr lang="nb-NO" altLang="nb-NO" sz="2800" b="0" dirty="0" smtClean="0"/>
              <a:t> sex must be </a:t>
            </a:r>
            <a:r>
              <a:rPr lang="nb-NO" altLang="nb-NO" sz="2800" b="0" dirty="0" err="1" smtClean="0"/>
              <a:t>represented</a:t>
            </a:r>
            <a:r>
              <a:rPr lang="nb-NO" altLang="nb-NO" sz="2800" b="0" dirty="0" smtClean="0"/>
              <a:t> by at </a:t>
            </a:r>
            <a:r>
              <a:rPr lang="nb-NO" altLang="nb-NO" sz="2800" b="0" dirty="0" err="1" smtClean="0"/>
              <a:t>least</a:t>
            </a:r>
            <a:r>
              <a:rPr lang="nb-NO" altLang="nb-NO" sz="2800" b="0" dirty="0" smtClean="0"/>
              <a:t> 40 per cent </a:t>
            </a:r>
            <a:r>
              <a:rPr lang="nb-NO" altLang="nb-NO" sz="2800" b="0" dirty="0" err="1" smtClean="0"/>
              <a:t>of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the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members</a:t>
            </a:r>
            <a:r>
              <a:rPr lang="nb-NO" altLang="nb-NO" sz="2800" b="0" dirty="0" smtClean="0"/>
              <a:t>.</a:t>
            </a:r>
          </a:p>
          <a:p>
            <a:pPr eaLnBrk="1" hangingPunct="1"/>
            <a:r>
              <a:rPr lang="nb-NO" altLang="nb-NO" sz="2800" b="0" dirty="0" smtClean="0"/>
              <a:t>2- 3persons: </a:t>
            </a:r>
            <a:r>
              <a:rPr lang="nb-NO" altLang="nb-NO" sz="2800" b="0" dirty="0" err="1" smtClean="0"/>
              <a:t>both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sexes</a:t>
            </a:r>
            <a:endParaRPr lang="nb-NO" altLang="nb-NO" sz="2800" b="0" dirty="0" smtClean="0"/>
          </a:p>
          <a:p>
            <a:pPr eaLnBrk="1" hangingPunct="1"/>
            <a:r>
              <a:rPr lang="nb-NO" altLang="nb-NO" sz="2800" b="0" dirty="0" smtClean="0"/>
              <a:t>4-5 persons: 2x </a:t>
            </a:r>
            <a:r>
              <a:rPr lang="nb-NO" altLang="nb-NO" sz="2800" b="0" dirty="0" err="1" smtClean="0"/>
              <a:t>each</a:t>
            </a:r>
            <a:r>
              <a:rPr lang="nb-NO" altLang="nb-NO" sz="2800" b="0" dirty="0" smtClean="0"/>
              <a:t> sex</a:t>
            </a:r>
          </a:p>
          <a:p>
            <a:pPr eaLnBrk="1" hangingPunct="1"/>
            <a:r>
              <a:rPr lang="nb-NO" altLang="nb-NO" sz="2800" b="0" dirty="0" smtClean="0"/>
              <a:t>6-8 persons: 3x </a:t>
            </a:r>
            <a:r>
              <a:rPr lang="nb-NO" altLang="nb-NO" sz="2800" b="0" dirty="0" err="1" smtClean="0"/>
              <a:t>each</a:t>
            </a:r>
            <a:r>
              <a:rPr lang="nb-NO" altLang="nb-NO" sz="2800" b="0" dirty="0" smtClean="0"/>
              <a:t> sex</a:t>
            </a:r>
          </a:p>
          <a:p>
            <a:pPr eaLnBrk="1" hangingPunct="1"/>
            <a:endParaRPr lang="nb-NO" altLang="nb-NO" b="0" dirty="0" smtClean="0"/>
          </a:p>
        </p:txBody>
      </p:sp>
    </p:spTree>
    <p:extLst>
      <p:ext uri="{BB962C8B-B14F-4D97-AF65-F5344CB8AC3E}">
        <p14:creationId xmlns:p14="http://schemas.microsoft.com/office/powerpoint/2010/main" val="2453838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83568" y="764704"/>
            <a:ext cx="7772400" cy="838200"/>
          </a:xfrm>
        </p:spPr>
        <p:txBody>
          <a:bodyPr/>
          <a:lstStyle/>
          <a:p>
            <a:pPr eaLnBrk="1" hangingPunct="1"/>
            <a:r>
              <a:rPr lang="nb-NO" altLang="nb-NO" sz="4000" dirty="0" err="1" smtClean="0"/>
              <a:t>Gender</a:t>
            </a:r>
            <a:r>
              <a:rPr lang="nb-NO" altLang="nb-NO" sz="4000" dirty="0" smtClean="0"/>
              <a:t> </a:t>
            </a:r>
            <a:r>
              <a:rPr lang="nb-NO" altLang="nb-NO" sz="4000" dirty="0" err="1" smtClean="0"/>
              <a:t>Equality</a:t>
            </a:r>
            <a:r>
              <a:rPr lang="nb-NO" altLang="nb-NO" sz="4000" dirty="0" smtClean="0"/>
              <a:t> in </a:t>
            </a:r>
            <a:r>
              <a:rPr lang="nb-NO" altLang="nb-NO" sz="4000" dirty="0" err="1" smtClean="0"/>
              <a:t>employment</a:t>
            </a:r>
            <a:r>
              <a:rPr lang="nb-NO" altLang="nb-NO" sz="4000" dirty="0" smtClean="0"/>
              <a:t>  </a:t>
            </a:r>
          </a:p>
        </p:txBody>
      </p:sp>
      <p:pic>
        <p:nvPicPr>
          <p:cNvPr id="13316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 sz="2800" smtClean="0"/>
              <a:t>Gender neutral job listings – unless obvious reasons</a:t>
            </a:r>
          </a:p>
          <a:p>
            <a:pPr lvl="1" eaLnBrk="1" hangingPunct="1"/>
            <a:r>
              <a:rPr lang="nb-NO" altLang="nb-NO" sz="2400" smtClean="0"/>
              <a:t>Actors and models</a:t>
            </a:r>
          </a:p>
          <a:p>
            <a:pPr lvl="1" eaLnBrk="1" hangingPunct="1"/>
            <a:r>
              <a:rPr lang="nb-NO" altLang="nb-NO" sz="2400" smtClean="0"/>
              <a:t>Patient care</a:t>
            </a:r>
          </a:p>
          <a:p>
            <a:pPr eaLnBrk="1" hangingPunct="1"/>
            <a:r>
              <a:rPr lang="nb-NO" altLang="nb-NO" sz="2800" smtClean="0"/>
              <a:t>Equal treatment in employment, promotion, dismissal</a:t>
            </a:r>
          </a:p>
          <a:p>
            <a:pPr lvl="1" eaLnBrk="1" hangingPunct="1"/>
            <a:r>
              <a:rPr lang="nb-NO" altLang="nb-NO" sz="2400" smtClean="0"/>
              <a:t>Questions during job-interview</a:t>
            </a:r>
          </a:p>
          <a:p>
            <a:pPr lvl="1" eaLnBrk="1" hangingPunct="1"/>
            <a:r>
              <a:rPr lang="nb-NO" altLang="nb-NO" sz="2400" smtClean="0"/>
              <a:t>Opportunities to pursue further education while in employment</a:t>
            </a:r>
          </a:p>
          <a:p>
            <a:pPr lvl="1" eaLnBrk="1" hangingPunct="1"/>
            <a:r>
              <a:rPr lang="nb-NO" altLang="nb-NO" sz="2400" smtClean="0"/>
              <a:t>Criteria for dismissal</a:t>
            </a:r>
          </a:p>
          <a:p>
            <a:pPr lvl="1" eaLnBrk="1" hangingPunct="1"/>
            <a:endParaRPr lang="nb-NO" altLang="nb-NO" sz="2400" smtClean="0"/>
          </a:p>
          <a:p>
            <a:pPr eaLnBrk="1" hangingPunct="1"/>
            <a:endParaRPr lang="nb-NO" altLang="nb-NO" sz="2800" smtClean="0"/>
          </a:p>
        </p:txBody>
      </p:sp>
    </p:spTree>
    <p:extLst>
      <p:ext uri="{BB962C8B-B14F-4D97-AF65-F5344CB8AC3E}">
        <p14:creationId xmlns:p14="http://schemas.microsoft.com/office/powerpoint/2010/main" val="3869563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z="4000" dirty="0" smtClean="0"/>
              <a:t>Equal </a:t>
            </a:r>
            <a:r>
              <a:rPr lang="nb-NO" altLang="nb-NO" sz="4000" dirty="0" err="1"/>
              <a:t>P</a:t>
            </a:r>
            <a:r>
              <a:rPr lang="nb-NO" altLang="nb-NO" sz="4000" dirty="0" err="1" smtClean="0"/>
              <a:t>ay</a:t>
            </a:r>
            <a:endParaRPr lang="nb-NO" altLang="nb-NO" sz="4000" dirty="0" smtClean="0"/>
          </a:p>
        </p:txBody>
      </p:sp>
      <p:pic>
        <p:nvPicPr>
          <p:cNvPr id="14340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nb-NO" altLang="nb-NO" sz="2800" dirty="0" err="1" smtClean="0"/>
              <a:t>Identical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jobs</a:t>
            </a:r>
            <a:r>
              <a:rPr lang="nb-NO" altLang="nb-NO" sz="2800" dirty="0" smtClean="0"/>
              <a:t> </a:t>
            </a:r>
            <a:r>
              <a:rPr lang="nb-NO" altLang="nb-NO" sz="2800" b="0" u="sng" dirty="0" smtClean="0"/>
              <a:t>or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jobs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of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equal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value</a:t>
            </a:r>
            <a:r>
              <a:rPr lang="nb-NO" altLang="nb-NO" sz="2800" dirty="0" smtClean="0"/>
              <a:t>  </a:t>
            </a:r>
            <a:r>
              <a:rPr lang="nb-NO" altLang="nb-NO" sz="2800" b="0" dirty="0" smtClean="0"/>
              <a:t>(</a:t>
            </a:r>
            <a:r>
              <a:rPr lang="nb-NO" altLang="nb-NO" sz="2800" b="0" dirty="0" err="1" smtClean="0"/>
              <a:t>irrespective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of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collective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bargainings</a:t>
            </a:r>
            <a:r>
              <a:rPr lang="nb-NO" altLang="nb-NO" sz="2800" b="0" dirty="0" smtClean="0"/>
              <a:t>)</a:t>
            </a:r>
          </a:p>
          <a:p>
            <a:pPr marL="609600" indent="-609600" eaLnBrk="1" hangingPunct="1"/>
            <a:r>
              <a:rPr lang="nb-NO" altLang="nb-NO" sz="2800" dirty="0" err="1" smtClean="0"/>
              <a:t>Relevent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evaluation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criteria</a:t>
            </a:r>
            <a:r>
              <a:rPr lang="nb-NO" altLang="nb-NO" sz="2800" dirty="0" smtClean="0"/>
              <a:t>: </a:t>
            </a:r>
          </a:p>
          <a:p>
            <a:pPr marL="990600" lvl="1" indent="-533400" eaLnBrk="1" hangingPunct="1"/>
            <a:r>
              <a:rPr lang="nb-NO" altLang="nb-NO" sz="2400" dirty="0" err="1" smtClean="0"/>
              <a:t>Education</a:t>
            </a:r>
            <a:endParaRPr lang="nb-NO" altLang="nb-NO" sz="2400" dirty="0" smtClean="0"/>
          </a:p>
          <a:p>
            <a:pPr marL="990600" lvl="1" indent="-533400" eaLnBrk="1" hangingPunct="1"/>
            <a:r>
              <a:rPr lang="nb-NO" altLang="nb-NO" sz="2400" dirty="0" smtClean="0"/>
              <a:t>Skills and </a:t>
            </a:r>
            <a:r>
              <a:rPr lang="nb-NO" altLang="nb-NO" sz="2400" dirty="0" err="1" smtClean="0"/>
              <a:t>experience</a:t>
            </a:r>
            <a:endParaRPr lang="nb-NO" altLang="nb-NO" sz="2400" dirty="0" smtClean="0"/>
          </a:p>
          <a:p>
            <a:pPr marL="990600" lvl="1" indent="-533400" eaLnBrk="1" hangingPunct="1"/>
            <a:r>
              <a:rPr lang="nb-NO" altLang="nb-NO" sz="2400" dirty="0" err="1" smtClean="0"/>
              <a:t>Responsibility</a:t>
            </a:r>
            <a:endParaRPr lang="nb-NO" altLang="nb-NO" sz="2400" dirty="0" smtClean="0"/>
          </a:p>
          <a:p>
            <a:pPr marL="990600" lvl="1" indent="-533400" eaLnBrk="1" hangingPunct="1"/>
            <a:r>
              <a:rPr lang="nb-NO" altLang="nb-NO" sz="2400" dirty="0" err="1" smtClean="0"/>
              <a:t>Working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condition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etc</a:t>
            </a:r>
            <a:endParaRPr lang="nb-NO" altLang="nb-NO" sz="2400" dirty="0" smtClean="0"/>
          </a:p>
          <a:p>
            <a:pPr marL="609600" indent="-609600" eaLnBrk="1" hangingPunct="1"/>
            <a:r>
              <a:rPr lang="nb-NO" altLang="nb-NO" sz="2400" b="0" dirty="0" err="1" smtClean="0"/>
              <a:t>Example</a:t>
            </a:r>
            <a:r>
              <a:rPr lang="nb-NO" altLang="nb-NO" sz="2400" b="0" dirty="0" smtClean="0"/>
              <a:t>: a </a:t>
            </a:r>
            <a:r>
              <a:rPr lang="nb-NO" altLang="nb-NO" sz="2400" b="0" dirty="0" err="1" smtClean="0"/>
              <a:t>nurse</a:t>
            </a:r>
            <a:r>
              <a:rPr lang="nb-NO" altLang="nb-NO" sz="2400" b="0" dirty="0" smtClean="0"/>
              <a:t> and a </a:t>
            </a:r>
            <a:r>
              <a:rPr lang="nb-NO" altLang="nb-NO" sz="2400" b="0" dirty="0" err="1" smtClean="0"/>
              <a:t>doctor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each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functioning</a:t>
            </a:r>
            <a:r>
              <a:rPr lang="nb-NO" altLang="nb-NO" sz="2400" b="0" dirty="0" smtClean="0"/>
              <a:t> as an administrative manager in </a:t>
            </a:r>
            <a:r>
              <a:rPr lang="nb-NO" altLang="nb-NO" sz="2400" b="0" dirty="0" err="1" smtClean="0"/>
              <a:t>the</a:t>
            </a:r>
            <a:r>
              <a:rPr lang="nb-NO" altLang="nb-NO" sz="2400" b="0" dirty="0" smtClean="0"/>
              <a:t> same hospital</a:t>
            </a:r>
            <a:endParaRPr lang="nb-NO" altLang="nb-NO" sz="2400" b="0" u="sng" dirty="0" smtClean="0"/>
          </a:p>
          <a:p>
            <a:pPr marL="990600" lvl="1" indent="-533400" eaLnBrk="1" hangingPunct="1"/>
            <a:endParaRPr lang="nb-NO" altLang="nb-NO" sz="2400" dirty="0" smtClean="0"/>
          </a:p>
          <a:p>
            <a:pPr marL="609600" indent="-609600" eaLnBrk="1" hangingPunct="1"/>
            <a:endParaRPr lang="nb-NO" altLang="nb-NO" sz="2800" dirty="0" smtClean="0"/>
          </a:p>
        </p:txBody>
      </p:sp>
    </p:spTree>
    <p:extLst>
      <p:ext uri="{BB962C8B-B14F-4D97-AF65-F5344CB8AC3E}">
        <p14:creationId xmlns:p14="http://schemas.microsoft.com/office/powerpoint/2010/main" val="1194383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z="4000" dirty="0"/>
              <a:t>E</a:t>
            </a:r>
            <a:r>
              <a:rPr lang="nb-NO" altLang="nb-NO" sz="4000" dirty="0" smtClean="0"/>
              <a:t>qual right to </a:t>
            </a:r>
            <a:r>
              <a:rPr lang="nb-NO" altLang="nb-NO" sz="4000" dirty="0" err="1"/>
              <a:t>E</a:t>
            </a:r>
            <a:r>
              <a:rPr lang="nb-NO" altLang="nb-NO" sz="4000" dirty="0" err="1" smtClean="0"/>
              <a:t>ducation</a:t>
            </a:r>
            <a:endParaRPr lang="nb-NO" altLang="nb-NO" sz="4000" dirty="0" smtClean="0"/>
          </a:p>
        </p:txBody>
      </p:sp>
      <p:pic>
        <p:nvPicPr>
          <p:cNvPr id="15364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nb-NO" altLang="nb-NO" b="0" smtClean="0"/>
              <a:t>Men and women have an equal right to education</a:t>
            </a:r>
          </a:p>
          <a:p>
            <a:pPr marL="609600" indent="-609600" eaLnBrk="1" hangingPunct="1"/>
            <a:r>
              <a:rPr lang="nb-NO" altLang="nb-NO" b="0" smtClean="0"/>
              <a:t>Employers shall treat women and men equally with regard to training, further education and leave of absence in connection with education etc.</a:t>
            </a:r>
          </a:p>
          <a:p>
            <a:pPr marL="609600" indent="-609600" eaLnBrk="1" hangingPunct="1"/>
            <a:endParaRPr lang="nb-NO" altLang="nb-NO" b="0" smtClean="0"/>
          </a:p>
        </p:txBody>
      </p:sp>
    </p:spTree>
    <p:extLst>
      <p:ext uri="{BB962C8B-B14F-4D97-AF65-F5344CB8AC3E}">
        <p14:creationId xmlns:p14="http://schemas.microsoft.com/office/powerpoint/2010/main" val="2140516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201613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nb-NO" sz="3600" dirty="0" err="1" smtClean="0"/>
              <a:t>Gender</a:t>
            </a:r>
            <a:r>
              <a:rPr lang="nb-NO" altLang="nb-NO" sz="3600" dirty="0" smtClean="0"/>
              <a:t> </a:t>
            </a:r>
            <a:r>
              <a:rPr lang="nb-NO" altLang="nb-NO" sz="3600" dirty="0" err="1" smtClean="0"/>
              <a:t>based</a:t>
            </a:r>
            <a:r>
              <a:rPr lang="nb-NO" altLang="nb-NO" sz="3600" dirty="0" smtClean="0"/>
              <a:t> and </a:t>
            </a:r>
            <a:r>
              <a:rPr lang="nb-NO" altLang="nb-NO" sz="3600" dirty="0" err="1" smtClean="0"/>
              <a:t>sexual</a:t>
            </a:r>
            <a:r>
              <a:rPr lang="nb-NO" altLang="nb-NO" sz="3600" dirty="0" smtClean="0"/>
              <a:t> </a:t>
            </a:r>
            <a:r>
              <a:rPr lang="nb-NO" altLang="nb-NO" sz="3600" dirty="0" err="1" smtClean="0"/>
              <a:t>harassment</a:t>
            </a:r>
            <a:r>
              <a:rPr lang="nb-NO" altLang="nb-NO" sz="3600" dirty="0" smtClean="0"/>
              <a:t> and </a:t>
            </a:r>
            <a:r>
              <a:rPr lang="nb-NO" altLang="nb-NO" sz="3600" dirty="0" err="1" smtClean="0"/>
              <a:t>further</a:t>
            </a:r>
            <a:r>
              <a:rPr lang="nb-NO" altLang="nb-NO" sz="3600" dirty="0" smtClean="0"/>
              <a:t> </a:t>
            </a:r>
            <a:r>
              <a:rPr lang="nb-NO" altLang="nb-NO" sz="3600" dirty="0" err="1" smtClean="0"/>
              <a:t>prohibitions</a:t>
            </a:r>
            <a:endParaRPr lang="nb-NO" altLang="nb-NO" sz="3600" dirty="0" smtClean="0"/>
          </a:p>
        </p:txBody>
      </p:sp>
      <p:pic>
        <p:nvPicPr>
          <p:cNvPr id="16388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nb-NO" altLang="nb-NO" sz="2800" b="0" dirty="0" smtClean="0"/>
              <a:t>No person </a:t>
            </a:r>
            <a:r>
              <a:rPr lang="nb-NO" altLang="nb-NO" sz="2800" b="0" dirty="0" err="1" smtClean="0"/>
              <a:t>may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subject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another</a:t>
            </a:r>
            <a:r>
              <a:rPr lang="nb-NO" altLang="nb-NO" sz="2800" b="0" dirty="0" smtClean="0"/>
              <a:t> person to </a:t>
            </a:r>
            <a:r>
              <a:rPr lang="nb-NO" altLang="nb-NO" sz="2800" b="0" dirty="0" err="1" smtClean="0"/>
              <a:t>gender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based</a:t>
            </a:r>
            <a:r>
              <a:rPr lang="nb-NO" altLang="nb-NO" sz="2800" b="0" dirty="0" smtClean="0"/>
              <a:t> or </a:t>
            </a:r>
            <a:r>
              <a:rPr lang="nb-NO" altLang="nb-NO" sz="2800" b="0" dirty="0" err="1" smtClean="0"/>
              <a:t>sexual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harassment</a:t>
            </a:r>
            <a:endParaRPr lang="nb-NO" altLang="nb-NO" sz="2800" b="0" dirty="0" smtClean="0"/>
          </a:p>
          <a:p>
            <a:pPr marL="609600" indent="-609600" eaLnBrk="1" hangingPunct="1">
              <a:defRPr/>
            </a:pPr>
            <a:r>
              <a:rPr lang="nb-NO" altLang="nb-NO" sz="2800" b="0" dirty="0" smtClean="0"/>
              <a:t>(</a:t>
            </a:r>
            <a:r>
              <a:rPr lang="nb-NO" altLang="nb-NO" sz="2800" b="0" dirty="0" err="1" smtClean="0"/>
              <a:t>Employers</a:t>
            </a:r>
            <a:r>
              <a:rPr lang="nb-NO" altLang="nb-NO" sz="2800" b="0" dirty="0" smtClean="0"/>
              <a:t>/</a:t>
            </a:r>
            <a:r>
              <a:rPr lang="nb-NO" altLang="nb-NO" sz="2800" b="0" dirty="0" err="1" smtClean="0"/>
              <a:t>public</a:t>
            </a:r>
            <a:r>
              <a:rPr lang="nb-NO" altLang="nb-NO" sz="2800" b="0" dirty="0" smtClean="0"/>
              <a:t> and </a:t>
            </a:r>
            <a:r>
              <a:rPr lang="nb-NO" altLang="nb-NO" sz="2800" b="0" dirty="0" err="1" smtClean="0"/>
              <a:t>educational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institutions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are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responsible</a:t>
            </a:r>
            <a:r>
              <a:rPr lang="nb-NO" altLang="nb-NO" sz="2800" b="0" dirty="0" smtClean="0"/>
              <a:t> for </a:t>
            </a:r>
            <a:r>
              <a:rPr lang="nb-NO" altLang="nb-NO" sz="2800" b="0" dirty="0" err="1" smtClean="0"/>
              <a:t>preventing</a:t>
            </a:r>
            <a:r>
              <a:rPr lang="nb-NO" altLang="nb-NO" sz="2800" b="0" dirty="0" smtClean="0"/>
              <a:t> and </a:t>
            </a:r>
            <a:r>
              <a:rPr lang="nb-NO" altLang="nb-NO" sz="2800" b="0" dirty="0" err="1" smtClean="0"/>
              <a:t>seeking</a:t>
            </a:r>
            <a:r>
              <a:rPr lang="nb-NO" altLang="nb-NO" sz="2800" b="0" dirty="0" smtClean="0"/>
              <a:t> to </a:t>
            </a:r>
            <a:r>
              <a:rPr lang="nb-NO" altLang="nb-NO" sz="2800" b="0" dirty="0" err="1" smtClean="0"/>
              <a:t>preclude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the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occurence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of</a:t>
            </a:r>
            <a:r>
              <a:rPr lang="nb-NO" altLang="nb-NO" sz="2800" b="0" dirty="0" smtClean="0"/>
              <a:t>  </a:t>
            </a:r>
            <a:r>
              <a:rPr lang="nb-NO" altLang="nb-NO" sz="2800" b="0" dirty="0" err="1" smtClean="0"/>
              <a:t>harassment</a:t>
            </a:r>
            <a:r>
              <a:rPr lang="nb-NO" altLang="nb-NO" sz="2800" b="0" dirty="0" smtClean="0"/>
              <a:t> - </a:t>
            </a:r>
            <a:r>
              <a:rPr lang="nb-NO" altLang="nb-NO" sz="2800" b="0" dirty="0" err="1" smtClean="0"/>
              <a:t>Related</a:t>
            </a:r>
            <a:r>
              <a:rPr lang="nb-NO" altLang="nb-NO" sz="2800" b="0" dirty="0" smtClean="0"/>
              <a:t> to  </a:t>
            </a:r>
            <a:r>
              <a:rPr lang="nb-NO" altLang="nb-NO" sz="2800" b="0" dirty="0" err="1" smtClean="0"/>
              <a:t>duty</a:t>
            </a:r>
            <a:r>
              <a:rPr lang="nb-NO" altLang="nb-NO" sz="2800" b="0" dirty="0" smtClean="0"/>
              <a:t> to </a:t>
            </a:r>
            <a:r>
              <a:rPr lang="nb-NO" altLang="nb-NO" sz="2800" b="0" dirty="0" err="1" smtClean="0"/>
              <a:t>promote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gender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equality</a:t>
            </a:r>
            <a:r>
              <a:rPr lang="nb-NO" altLang="nb-NO" sz="2800" b="0" dirty="0" smtClean="0"/>
              <a:t>) </a:t>
            </a:r>
          </a:p>
          <a:p>
            <a:pPr marL="609600" indent="-609600" eaLnBrk="1" hangingPunct="1">
              <a:defRPr/>
            </a:pPr>
            <a:r>
              <a:rPr lang="nb-NO" altLang="nb-NO" sz="2800" b="0" dirty="0" err="1" smtClean="0"/>
              <a:t>Prohibition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against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instruction</a:t>
            </a:r>
            <a:r>
              <a:rPr lang="nb-NO" altLang="nb-NO" sz="2800" b="0" dirty="0" smtClean="0"/>
              <a:t>, </a:t>
            </a:r>
            <a:r>
              <a:rPr lang="nb-NO" altLang="nb-NO" sz="2800" b="0" dirty="0" err="1" smtClean="0"/>
              <a:t>retaliation</a:t>
            </a:r>
            <a:r>
              <a:rPr lang="nb-NO" altLang="nb-NO" sz="2800" b="0" dirty="0" smtClean="0"/>
              <a:t>, </a:t>
            </a:r>
            <a:r>
              <a:rPr lang="nb-NO" altLang="nb-NO" sz="2800" b="0" dirty="0" err="1" smtClean="0"/>
              <a:t>contribution</a:t>
            </a:r>
            <a:r>
              <a:rPr lang="nb-NO" altLang="nb-NO" sz="2800" b="0" dirty="0" smtClean="0"/>
              <a:t> to </a:t>
            </a:r>
            <a:r>
              <a:rPr lang="nb-NO" altLang="nb-NO" sz="2800" b="0" dirty="0" err="1" smtClean="0"/>
              <a:t>discriminate</a:t>
            </a:r>
            <a:endParaRPr lang="nb-NO" altLang="nb-NO" sz="2800" b="0" dirty="0" smtClean="0"/>
          </a:p>
          <a:p>
            <a:pPr marL="1009650" lvl="1" indent="-609600" eaLnBrk="1" hangingPunct="1">
              <a:defRPr/>
            </a:pPr>
            <a:endParaRPr lang="nb-NO" altLang="nb-NO" dirty="0" smtClean="0"/>
          </a:p>
          <a:p>
            <a:pPr marL="0" indent="0" eaLnBrk="1" hangingPunct="1">
              <a:buFontTx/>
              <a:buNone/>
              <a:defRPr/>
            </a:pPr>
            <a:endParaRPr lang="nb-NO" altLang="nb-NO" sz="2800" b="0" dirty="0" smtClean="0"/>
          </a:p>
          <a:p>
            <a:pPr marL="990600" lvl="1" indent="-533400" eaLnBrk="1" hangingPunct="1">
              <a:defRPr/>
            </a:pPr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2616548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z="4000" dirty="0" err="1" smtClean="0"/>
              <a:t>Liability</a:t>
            </a:r>
            <a:r>
              <a:rPr lang="nb-NO" altLang="nb-NO" sz="4000" dirty="0" smtClean="0"/>
              <a:t> for </a:t>
            </a:r>
            <a:r>
              <a:rPr lang="nb-NO" altLang="nb-NO" sz="4000" dirty="0" err="1"/>
              <a:t>D</a:t>
            </a:r>
            <a:r>
              <a:rPr lang="nb-NO" altLang="nb-NO" sz="4000" dirty="0" err="1" smtClean="0"/>
              <a:t>amages</a:t>
            </a:r>
            <a:endParaRPr lang="nb-NO" altLang="nb-NO" sz="4000" dirty="0" smtClean="0"/>
          </a:p>
        </p:txBody>
      </p:sp>
      <p:pic>
        <p:nvPicPr>
          <p:cNvPr id="18436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endParaRPr lang="nb-NO" altLang="nb-NO" smtClean="0"/>
          </a:p>
          <a:p>
            <a:pPr marL="609600" indent="-609600" eaLnBrk="1" hangingPunct="1"/>
            <a:r>
              <a:rPr lang="nb-NO" altLang="nb-NO" b="0" smtClean="0"/>
              <a:t>Responsibility regardless of fault</a:t>
            </a:r>
          </a:p>
          <a:p>
            <a:pPr marL="609600" indent="-609600" eaLnBrk="1" hangingPunct="1"/>
            <a:r>
              <a:rPr lang="nb-NO" altLang="nb-NO" b="0" smtClean="0"/>
              <a:t>Damages may be awarded only by a court of law</a:t>
            </a:r>
          </a:p>
          <a:p>
            <a:pPr marL="609600" indent="-609600" eaLnBrk="1" hangingPunct="1">
              <a:buFontTx/>
              <a:buNone/>
            </a:pPr>
            <a:endParaRPr lang="nb-NO" altLang="nb-NO" b="0" smtClean="0"/>
          </a:p>
        </p:txBody>
      </p:sp>
    </p:spTree>
    <p:extLst>
      <p:ext uri="{BB962C8B-B14F-4D97-AF65-F5344CB8AC3E}">
        <p14:creationId xmlns:p14="http://schemas.microsoft.com/office/powerpoint/2010/main" val="346472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z="4000" smtClean="0"/>
              <a:t>Duty to promote gender equality</a:t>
            </a:r>
          </a:p>
        </p:txBody>
      </p:sp>
      <p:pic>
        <p:nvPicPr>
          <p:cNvPr id="19460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nb-NO" altLang="nb-NO" b="0" smtClean="0"/>
              <a:t>Public authorities, educational institutions</a:t>
            </a:r>
          </a:p>
          <a:p>
            <a:pPr marL="609600" indent="-609600" eaLnBrk="1" hangingPunct="1"/>
            <a:r>
              <a:rPr lang="nb-NO" altLang="nb-NO" b="0" smtClean="0"/>
              <a:t>Employer</a:t>
            </a:r>
          </a:p>
          <a:p>
            <a:pPr marL="609600" indent="-609600" eaLnBrk="1" hangingPunct="1"/>
            <a:r>
              <a:rPr lang="nb-NO" altLang="nb-NO" b="0" smtClean="0"/>
              <a:t>Active, targeted and systematic efforts</a:t>
            </a:r>
          </a:p>
          <a:p>
            <a:pPr marL="609600" indent="-609600" eaLnBrk="1" hangingPunct="1"/>
            <a:r>
              <a:rPr lang="nb-NO" altLang="nb-NO" b="0" smtClean="0"/>
              <a:t>Account of status and measures in annual report</a:t>
            </a:r>
          </a:p>
          <a:p>
            <a:pPr marL="609600" indent="-609600" eaLnBrk="1" hangingPunct="1"/>
            <a:r>
              <a:rPr lang="nb-NO" altLang="nb-NO" b="0" smtClean="0"/>
              <a:t>Educational institutions and teaching material</a:t>
            </a:r>
          </a:p>
          <a:p>
            <a:pPr marL="609600" indent="-609600" eaLnBrk="1" hangingPunct="1"/>
            <a:r>
              <a:rPr lang="nb-NO" altLang="nb-NO" b="0" smtClean="0"/>
              <a:t>The Ombud monitors</a:t>
            </a:r>
            <a:r>
              <a:rPr lang="nb-NO" altLang="nb-NO" smtClean="0"/>
              <a:t> </a:t>
            </a:r>
          </a:p>
          <a:p>
            <a:pPr marL="609600" indent="-609600" eaLnBrk="1" hangingPunct="1"/>
            <a:endParaRPr lang="nb-NO" altLang="nb-NO" smtClean="0"/>
          </a:p>
          <a:p>
            <a:pPr marL="609600" indent="-609600" eaLnBrk="1" hangingPunct="1"/>
            <a:endParaRPr lang="nb-NO" altLang="nb-NO" smtClean="0"/>
          </a:p>
          <a:p>
            <a:pPr marL="609600" indent="-609600" eaLnBrk="1" hangingPunct="1">
              <a:buFontTx/>
              <a:buNone/>
            </a:pPr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65592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nb-NO" sz="4000" smtClean="0"/>
              <a:t>The Anti-Discrimination Act</a:t>
            </a:r>
            <a:br>
              <a:rPr lang="en-GB" altLang="nb-NO" sz="4000" smtClean="0"/>
            </a:br>
            <a:endParaRPr lang="nb-NO" altLang="nb-NO" sz="40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37052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nb-NO" dirty="0" smtClean="0"/>
              <a:t>Purpose:</a:t>
            </a:r>
          </a:p>
          <a:p>
            <a:pPr eaLnBrk="1" hangingPunct="1"/>
            <a:r>
              <a:rPr lang="en-GB" altLang="nb-NO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Fighting</a:t>
            </a:r>
            <a:r>
              <a:rPr lang="en-GB" altLang="nb-NO" sz="2800" b="0" dirty="0" smtClean="0"/>
              <a:t> ethnic discrimination and promoting ethnic equality</a:t>
            </a:r>
          </a:p>
          <a:p>
            <a:pPr eaLnBrk="1" hangingPunct="1">
              <a:buFontTx/>
              <a:buNone/>
            </a:pPr>
            <a:r>
              <a:rPr lang="en-GB" altLang="nb-NO" dirty="0" smtClean="0"/>
              <a:t>Discriminatory grounds:</a:t>
            </a:r>
          </a:p>
          <a:p>
            <a:pPr eaLnBrk="1" hangingPunct="1"/>
            <a:r>
              <a:rPr lang="en-GB" altLang="nb-NO" sz="2800" b="0" dirty="0" smtClean="0"/>
              <a:t>Ethnicity, nationality, </a:t>
            </a:r>
            <a:r>
              <a:rPr lang="en-GB" altLang="nb-NO" sz="2800" i="1" dirty="0" smtClean="0"/>
              <a:t>language</a:t>
            </a:r>
            <a:r>
              <a:rPr lang="en-GB" altLang="nb-NO" sz="2800" b="0" dirty="0" smtClean="0"/>
              <a:t>, skin colour, religion</a:t>
            </a:r>
            <a:endParaRPr lang="nb-NO" altLang="nb-NO" sz="2800" b="0" dirty="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35013" y="1141413"/>
            <a:ext cx="7292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600" y="1487775"/>
            <a:ext cx="6264696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agoNoRegular-Cap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agoNoRegular-Cap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nb-NO" sz="3200" dirty="0" err="1">
                <a:latin typeface="Arial" panose="020B0604020202020204" pitchFamily="34" charset="0"/>
                <a:cs typeface="Arial" panose="020B0604020202020204" pitchFamily="34" charset="0"/>
              </a:rPr>
              <a:t>Incorporation</a:t>
            </a:r>
            <a:r>
              <a:rPr lang="nb-NO" altLang="nb-NO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altLang="nb-NO" sz="3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nb-NO" altLang="nb-NO" sz="3200" dirty="0">
                <a:latin typeface="Arial" panose="020B0604020202020204" pitchFamily="34" charset="0"/>
                <a:cs typeface="Arial" panose="020B0604020202020204" pitchFamily="34" charset="0"/>
              </a:rPr>
              <a:t> CERD</a:t>
            </a:r>
          </a:p>
        </p:txBody>
      </p:sp>
    </p:spTree>
    <p:extLst>
      <p:ext uri="{BB962C8B-B14F-4D97-AF65-F5344CB8AC3E}">
        <p14:creationId xmlns:p14="http://schemas.microsoft.com/office/powerpoint/2010/main" val="32229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mtClean="0"/>
              <a:t>The Anti-Discrimination Act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nb-NO" sz="3600" smtClean="0"/>
              <a:t>	Main elements</a:t>
            </a:r>
            <a:r>
              <a:rPr lang="en-GB" altLang="nb-NO" sz="3600" b="0" smtClean="0"/>
              <a:t>:</a:t>
            </a:r>
          </a:p>
          <a:p>
            <a:pPr lvl="1" eaLnBrk="1" hangingPunct="1"/>
            <a:r>
              <a:rPr lang="en-GB" altLang="nb-NO" smtClean="0"/>
              <a:t>Applies to all areas of society *, except private sphere</a:t>
            </a:r>
          </a:p>
          <a:p>
            <a:pPr lvl="1" eaLnBrk="1" hangingPunct="1"/>
            <a:endParaRPr lang="en-GB" altLang="nb-NO" smtClean="0"/>
          </a:p>
          <a:p>
            <a:pPr lvl="1" eaLnBrk="1" hangingPunct="1"/>
            <a:endParaRPr lang="en-GB" altLang="nb-NO" smtClean="0"/>
          </a:p>
          <a:p>
            <a:pPr lvl="1" eaLnBrk="1" hangingPunct="1"/>
            <a:endParaRPr lang="en-GB" altLang="nb-NO" smtClean="0"/>
          </a:p>
          <a:p>
            <a:pPr lvl="1" eaLnBrk="1" hangingPunct="1">
              <a:buFontTx/>
              <a:buNone/>
            </a:pPr>
            <a:r>
              <a:rPr lang="en-GB" altLang="nb-NO" smtClean="0"/>
              <a:t>*</a:t>
            </a:r>
            <a:r>
              <a:rPr lang="en-GB" altLang="nb-NO" sz="1800" smtClean="0"/>
              <a:t>Employment &amp;working environment, health &amp; social benefits, housing, police matters, bars &amp; discotheques, consumption, immigration</a:t>
            </a:r>
          </a:p>
          <a:p>
            <a:pPr eaLnBrk="1" hangingPunct="1">
              <a:buFontTx/>
              <a:buNone/>
            </a:pPr>
            <a:endParaRPr lang="nb-NO" altLang="nb-NO" smtClean="0"/>
          </a:p>
        </p:txBody>
      </p:sp>
    </p:spTree>
    <p:extLst>
      <p:ext uri="{BB962C8B-B14F-4D97-AF65-F5344CB8AC3E}">
        <p14:creationId xmlns:p14="http://schemas.microsoft.com/office/powerpoint/2010/main" val="30814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nb-NO" smtClean="0"/>
              <a:t>Structure and organisation</a:t>
            </a:r>
            <a:endParaRPr lang="nb-NO" altLang="nb-NO" smtClean="0"/>
          </a:p>
        </p:txBody>
      </p:sp>
      <p:pic>
        <p:nvPicPr>
          <p:cNvPr id="3076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nb-NO" dirty="0" smtClean="0"/>
              <a:t>The </a:t>
            </a:r>
            <a:r>
              <a:rPr lang="en-GB" altLang="nb-NO" dirty="0" err="1" smtClean="0"/>
              <a:t>Ombud</a:t>
            </a:r>
            <a:r>
              <a:rPr lang="en-GB" altLang="nb-NO" dirty="0" smtClean="0"/>
              <a:t> – established 1 January 2006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nb-NO" dirty="0" smtClean="0"/>
              <a:t>Integrates three former offices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nb-NO" dirty="0" smtClean="0"/>
              <a:t>An Independent public administrative agency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nb-NO" dirty="0" smtClean="0"/>
              <a:t>Subordinate to the Ministry of Children and Equality Affairs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nb-NO" dirty="0" smtClean="0"/>
              <a:t>Free from instruction from the Ministry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nb-NO" dirty="0" err="1" smtClean="0"/>
              <a:t>the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Equality</a:t>
            </a:r>
            <a:r>
              <a:rPr lang="nb-NO" altLang="nb-NO" dirty="0" smtClean="0"/>
              <a:t> and Anti-</a:t>
            </a:r>
            <a:r>
              <a:rPr lang="nb-NO" altLang="nb-NO" dirty="0" err="1" smtClean="0"/>
              <a:t>discrimination</a:t>
            </a:r>
            <a:r>
              <a:rPr lang="nb-NO" altLang="nb-NO" dirty="0" smtClean="0"/>
              <a:t> Tribunal </a:t>
            </a:r>
            <a:endParaRPr lang="en-GB" altLang="nb-NO" dirty="0" smtClean="0"/>
          </a:p>
          <a:p>
            <a:pPr lvl="1" eaLnBrk="1" hangingPunct="1">
              <a:lnSpc>
                <a:spcPct val="90000"/>
              </a:lnSpc>
            </a:pPr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121843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z="4000" dirty="0" smtClean="0"/>
              <a:t>Anti-</a:t>
            </a:r>
            <a:r>
              <a:rPr lang="nb-NO" altLang="nb-NO" sz="4000" dirty="0" err="1" smtClean="0"/>
              <a:t>Discrimination</a:t>
            </a:r>
            <a:r>
              <a:rPr lang="nb-NO" altLang="nb-NO" sz="4000" dirty="0" smtClean="0"/>
              <a:t> </a:t>
            </a:r>
            <a:r>
              <a:rPr lang="nb-NO" altLang="nb-NO" sz="4000" dirty="0" err="1" smtClean="0"/>
              <a:t>Act</a:t>
            </a:r>
            <a:r>
              <a:rPr lang="nb-NO" altLang="nb-NO" sz="4000" dirty="0" smtClean="0"/>
              <a:t> </a:t>
            </a:r>
            <a:r>
              <a:rPr lang="nb-NO" altLang="nb-NO" sz="4000" dirty="0" err="1" smtClean="0"/>
              <a:t>cont’d</a:t>
            </a:r>
            <a:endParaRPr lang="nb-NO" altLang="nb-NO" sz="40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nb-NO" sz="3600" b="1" dirty="0" smtClean="0"/>
              <a:t>Main elements </a:t>
            </a:r>
            <a:r>
              <a:rPr lang="en-GB" altLang="nb-NO" sz="3600" dirty="0" smtClean="0"/>
              <a:t>(cont.):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nb-NO" sz="2400" dirty="0" smtClean="0"/>
              <a:t>Prohibition against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direct and indirect discrimination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harassment 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Instructions for discrimination or retaliation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Employers seeking information regarding employee´s religious or cultural opinion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Retaliation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Serious breach made in view of others (minimum two persons) may be subject to penal fine or 3 years </a:t>
            </a:r>
            <a:r>
              <a:rPr lang="en-GB" altLang="nb-NO" sz="2400" dirty="0" err="1" smtClean="0"/>
              <a:t>max.prison</a:t>
            </a:r>
            <a:endParaRPr lang="en-GB" altLang="nb-NO" sz="2400" dirty="0" smtClean="0"/>
          </a:p>
          <a:p>
            <a:pPr eaLnBrk="1" hangingPunct="1">
              <a:lnSpc>
                <a:spcPct val="90000"/>
              </a:lnSpc>
            </a:pPr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82609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mtClean="0"/>
              <a:t>The Anti-Discrimination Act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altLang="nb-NO" sz="3600" dirty="0" smtClean="0"/>
              <a:t>	Main elements </a:t>
            </a:r>
            <a:r>
              <a:rPr lang="en-GB" altLang="nb-NO" sz="3600" b="0" dirty="0" smtClean="0"/>
              <a:t>(cont.):</a:t>
            </a:r>
          </a:p>
          <a:p>
            <a:pPr lvl="1" eaLnBrk="1" hangingPunct="1"/>
            <a:r>
              <a:rPr lang="en-GB" altLang="nb-NO" dirty="0" smtClean="0"/>
              <a:t>Effective sanctions*: </a:t>
            </a:r>
          </a:p>
          <a:p>
            <a:pPr lvl="2" eaLnBrk="1" hangingPunct="1"/>
            <a:r>
              <a:rPr lang="en-GB" altLang="nb-NO" dirty="0" smtClean="0"/>
              <a:t>Damages and compensation</a:t>
            </a:r>
          </a:p>
          <a:p>
            <a:pPr lvl="2" eaLnBrk="1" hangingPunct="1"/>
            <a:r>
              <a:rPr lang="en-GB" altLang="nb-NO" dirty="0" smtClean="0"/>
              <a:t>imprisonment up to 3 years for serious breaches</a:t>
            </a:r>
          </a:p>
          <a:p>
            <a:pPr lvl="2" eaLnBrk="1" hangingPunct="1">
              <a:buFontTx/>
              <a:buNone/>
            </a:pPr>
            <a:r>
              <a:rPr lang="en-GB" altLang="nb-NO" dirty="0" smtClean="0"/>
              <a:t>* </a:t>
            </a:r>
            <a:r>
              <a:rPr lang="en-GB" altLang="nb-NO" i="1" dirty="0" smtClean="0"/>
              <a:t>Coercive fines</a:t>
            </a:r>
            <a:r>
              <a:rPr lang="en-GB" altLang="nb-NO" dirty="0" smtClean="0"/>
              <a:t> </a:t>
            </a:r>
            <a:r>
              <a:rPr lang="en-GB" altLang="nb-NO" i="1" dirty="0" smtClean="0"/>
              <a:t>and injunctive</a:t>
            </a:r>
            <a:r>
              <a:rPr lang="en-GB" altLang="nb-NO" sz="2000" dirty="0" smtClean="0"/>
              <a:t> </a:t>
            </a:r>
            <a:r>
              <a:rPr lang="en-GB" altLang="nb-NO" i="1" dirty="0" smtClean="0"/>
              <a:t>measures</a:t>
            </a:r>
            <a:r>
              <a:rPr lang="en-GB" altLang="nb-NO" sz="2000" dirty="0" smtClean="0"/>
              <a:t> may also be ordered in accordance with the Antidiscrimination </a:t>
            </a:r>
            <a:r>
              <a:rPr lang="en-GB" altLang="nb-NO" sz="2000" dirty="0" err="1" smtClean="0"/>
              <a:t>Ombud</a:t>
            </a:r>
            <a:r>
              <a:rPr lang="en-GB" altLang="nb-NO" sz="2000" dirty="0" smtClean="0"/>
              <a:t> Act which regulates the </a:t>
            </a:r>
            <a:r>
              <a:rPr lang="en-GB" altLang="nb-NO" sz="2000" dirty="0" err="1" smtClean="0"/>
              <a:t>Ombud</a:t>
            </a:r>
            <a:r>
              <a:rPr lang="en-GB" altLang="nb-NO" sz="2000" dirty="0" smtClean="0"/>
              <a:t> and the </a:t>
            </a:r>
            <a:r>
              <a:rPr lang="en-GB" altLang="nb-NO" sz="2000" dirty="0" err="1" smtClean="0"/>
              <a:t>Tribunal´smandate</a:t>
            </a:r>
            <a:endParaRPr lang="nb-NO" altLang="nb-NO" sz="2000" dirty="0" smtClean="0"/>
          </a:p>
        </p:txBody>
      </p:sp>
    </p:spTree>
    <p:extLst>
      <p:ext uri="{BB962C8B-B14F-4D97-AF65-F5344CB8AC3E}">
        <p14:creationId xmlns:p14="http://schemas.microsoft.com/office/powerpoint/2010/main" val="80081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mtClean="0"/>
              <a:t>The Anti-discrimination and Accessibility Act (2009)</a:t>
            </a:r>
          </a:p>
        </p:txBody>
      </p:sp>
      <p:sp>
        <p:nvSpPr>
          <p:cNvPr id="2560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altLang="nb-NO" sz="2400" dirty="0" smtClean="0"/>
              <a:t>Three </a:t>
            </a:r>
            <a:r>
              <a:rPr lang="nb-NO" altLang="nb-NO" sz="2400" dirty="0" err="1" smtClean="0"/>
              <a:t>main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provisions</a:t>
            </a:r>
            <a:endParaRPr lang="nb-NO" altLang="nb-NO" sz="2400" dirty="0" smtClean="0"/>
          </a:p>
          <a:p>
            <a:pPr lvl="1" eaLnBrk="1" hangingPunct="1"/>
            <a:r>
              <a:rPr lang="nb-NO" altLang="nb-NO" sz="2400" dirty="0" smtClean="0"/>
              <a:t>§4: A </a:t>
            </a:r>
            <a:r>
              <a:rPr lang="nb-NO" altLang="nb-NO" sz="2400" u="sng" dirty="0" err="1" smtClean="0"/>
              <a:t>prohibition</a:t>
            </a:r>
            <a:r>
              <a:rPr lang="nb-NO" altLang="nb-NO" sz="2400" dirty="0" smtClean="0"/>
              <a:t> to </a:t>
            </a:r>
            <a:r>
              <a:rPr lang="nb-NO" altLang="nb-NO" sz="2400" dirty="0" err="1" smtClean="0"/>
              <a:t>discriminate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on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the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grounds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of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disability</a:t>
            </a:r>
            <a:r>
              <a:rPr lang="nb-NO" altLang="nb-NO" sz="2400" dirty="0" smtClean="0"/>
              <a:t> – </a:t>
            </a:r>
            <a:r>
              <a:rPr lang="nb-NO" altLang="nb-NO" sz="2400" dirty="0" err="1" smtClean="0"/>
              <a:t>directly</a:t>
            </a:r>
            <a:r>
              <a:rPr lang="nb-NO" altLang="nb-NO" sz="2400" dirty="0" smtClean="0"/>
              <a:t> and </a:t>
            </a:r>
            <a:r>
              <a:rPr lang="nb-NO" altLang="nb-NO" sz="2400" dirty="0" err="1" smtClean="0"/>
              <a:t>indirectly</a:t>
            </a:r>
            <a:endParaRPr lang="nb-NO" altLang="nb-NO" sz="2400" dirty="0" smtClean="0"/>
          </a:p>
          <a:p>
            <a:pPr lvl="1" eaLnBrk="1" hangingPunct="1"/>
            <a:r>
              <a:rPr lang="nb-NO" altLang="nb-NO" sz="2400" dirty="0" smtClean="0"/>
              <a:t>§9: A </a:t>
            </a:r>
            <a:r>
              <a:rPr lang="nb-NO" altLang="nb-NO" sz="2400" dirty="0" err="1" smtClean="0"/>
              <a:t>duty</a:t>
            </a:r>
            <a:r>
              <a:rPr lang="nb-NO" altLang="nb-NO" sz="2400" dirty="0" smtClean="0"/>
              <a:t> for </a:t>
            </a:r>
            <a:r>
              <a:rPr lang="nb-NO" altLang="nb-NO" sz="2400" dirty="0" err="1" smtClean="0"/>
              <a:t>businesses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open</a:t>
            </a:r>
            <a:r>
              <a:rPr lang="nb-NO" altLang="nb-NO" sz="2400" dirty="0" smtClean="0"/>
              <a:t> to </a:t>
            </a:r>
            <a:r>
              <a:rPr lang="nb-NO" altLang="nb-NO" sz="2400" dirty="0" err="1" smtClean="0"/>
              <a:t>the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public</a:t>
            </a:r>
            <a:r>
              <a:rPr lang="nb-NO" altLang="nb-NO" sz="2400" dirty="0" smtClean="0"/>
              <a:t> to </a:t>
            </a:r>
            <a:r>
              <a:rPr lang="nb-NO" altLang="nb-NO" sz="2400" dirty="0" err="1" smtClean="0"/>
              <a:t>ensure</a:t>
            </a:r>
            <a:r>
              <a:rPr lang="nb-NO" altLang="nb-NO" sz="2400" dirty="0" smtClean="0"/>
              <a:t> </a:t>
            </a:r>
            <a:r>
              <a:rPr lang="nb-NO" altLang="nb-NO" sz="2400" u="sng" dirty="0" smtClean="0"/>
              <a:t>universal design </a:t>
            </a:r>
            <a:r>
              <a:rPr lang="nb-NO" altLang="nb-NO" sz="2400" dirty="0" err="1" smtClean="0"/>
              <a:t>of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their</a:t>
            </a:r>
            <a:r>
              <a:rPr lang="nb-NO" altLang="nb-NO" sz="2400" dirty="0" smtClean="0"/>
              <a:t> business’ </a:t>
            </a:r>
            <a:r>
              <a:rPr lang="nb-NO" altLang="nb-NO" sz="2400" dirty="0" err="1" smtClean="0"/>
              <a:t>main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tasks</a:t>
            </a:r>
            <a:r>
              <a:rPr lang="nb-NO" altLang="nb-NO" sz="2400" dirty="0" smtClean="0"/>
              <a:t>, to </a:t>
            </a:r>
            <a:r>
              <a:rPr lang="nb-NO" altLang="nb-NO" sz="2400" dirty="0" err="1" smtClean="0"/>
              <a:t>secure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accessibility</a:t>
            </a:r>
            <a:r>
              <a:rPr lang="nb-NO" altLang="nb-NO" sz="2400" dirty="0" smtClean="0"/>
              <a:t> for as </a:t>
            </a:r>
            <a:r>
              <a:rPr lang="nb-NO" altLang="nb-NO" sz="2400" dirty="0" err="1" smtClean="0"/>
              <a:t>many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people</a:t>
            </a:r>
            <a:r>
              <a:rPr lang="nb-NO" altLang="nb-NO" sz="2400" dirty="0" smtClean="0"/>
              <a:t> as </a:t>
            </a:r>
            <a:r>
              <a:rPr lang="nb-NO" altLang="nb-NO" sz="2400" dirty="0" err="1" smtClean="0"/>
              <a:t>possible</a:t>
            </a:r>
            <a:r>
              <a:rPr lang="nb-NO" altLang="nb-NO" sz="2400" dirty="0" smtClean="0"/>
              <a:t> - </a:t>
            </a:r>
            <a:r>
              <a:rPr lang="nb-NO" altLang="nb-NO" sz="2400" dirty="0" err="1" smtClean="0"/>
              <a:t>physical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environment</a:t>
            </a:r>
            <a:r>
              <a:rPr lang="nb-NO" altLang="nb-NO" sz="2400" dirty="0" smtClean="0"/>
              <a:t>, IT</a:t>
            </a:r>
          </a:p>
          <a:p>
            <a:pPr lvl="1" eaLnBrk="1" hangingPunct="1"/>
            <a:r>
              <a:rPr lang="nb-NO" altLang="nb-NO" sz="2400" dirty="0" smtClean="0"/>
              <a:t>§12: a </a:t>
            </a:r>
            <a:r>
              <a:rPr lang="nb-NO" altLang="nb-NO" sz="2400" dirty="0" err="1" smtClean="0"/>
              <a:t>duty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placed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upon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employers</a:t>
            </a:r>
            <a:r>
              <a:rPr lang="nb-NO" altLang="nb-NO" sz="2400" dirty="0" smtClean="0"/>
              <a:t>, </a:t>
            </a:r>
            <a:r>
              <a:rPr lang="nb-NO" altLang="nb-NO" sz="2400" dirty="0" err="1" smtClean="0"/>
              <a:t>schools</a:t>
            </a:r>
            <a:r>
              <a:rPr lang="nb-NO" altLang="nb-NO" sz="2400" dirty="0" smtClean="0"/>
              <a:t>, </a:t>
            </a:r>
            <a:r>
              <a:rPr lang="nb-NO" altLang="nb-NO" sz="2400" dirty="0" err="1" smtClean="0"/>
              <a:t>councils</a:t>
            </a:r>
            <a:r>
              <a:rPr lang="nb-NO" altLang="nb-NO" sz="2400" dirty="0" smtClean="0"/>
              <a:t> providing </a:t>
            </a:r>
            <a:r>
              <a:rPr lang="nb-NO" altLang="nb-NO" sz="2400" dirty="0" err="1" smtClean="0"/>
              <a:t>child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care</a:t>
            </a:r>
            <a:r>
              <a:rPr lang="nb-NO" altLang="nb-NO" sz="2400" dirty="0" smtClean="0"/>
              <a:t> and </a:t>
            </a:r>
            <a:r>
              <a:rPr lang="nb-NO" altLang="nb-NO" sz="2400" dirty="0" err="1" smtClean="0"/>
              <a:t>health</a:t>
            </a:r>
            <a:r>
              <a:rPr lang="nb-NO" altLang="nb-NO" sz="2400" dirty="0" smtClean="0"/>
              <a:t> services, to </a:t>
            </a:r>
            <a:r>
              <a:rPr lang="nb-NO" altLang="nb-NO" sz="2400" dirty="0" err="1" smtClean="0"/>
              <a:t>adapt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the</a:t>
            </a:r>
            <a:r>
              <a:rPr lang="nb-NO" altLang="nb-NO" sz="2400" dirty="0" smtClean="0"/>
              <a:t> services to </a:t>
            </a:r>
            <a:r>
              <a:rPr lang="nb-NO" altLang="nb-NO" sz="2400" u="sng" dirty="0" err="1" smtClean="0"/>
              <a:t>individually</a:t>
            </a:r>
            <a:r>
              <a:rPr lang="nb-NO" altLang="nb-NO" sz="2400" u="sng" dirty="0" smtClean="0"/>
              <a:t> </a:t>
            </a:r>
            <a:r>
              <a:rPr lang="nb-NO" altLang="nb-NO" sz="2400" u="sng" dirty="0" err="1" smtClean="0"/>
              <a:t>accomodate</a:t>
            </a:r>
            <a:r>
              <a:rPr lang="nb-NO" altLang="nb-NO" sz="2400" u="sng" dirty="0" smtClean="0"/>
              <a:t> persons </a:t>
            </a:r>
            <a:r>
              <a:rPr lang="nb-NO" altLang="nb-NO" sz="2400" u="sng" dirty="0" err="1" smtClean="0"/>
              <a:t>with</a:t>
            </a:r>
            <a:r>
              <a:rPr lang="nb-NO" altLang="nb-NO" sz="2400" u="sng" dirty="0" smtClean="0"/>
              <a:t> </a:t>
            </a:r>
            <a:r>
              <a:rPr lang="nb-NO" altLang="nb-NO" sz="2400" u="sng" dirty="0" err="1" smtClean="0"/>
              <a:t>disabilities</a:t>
            </a:r>
            <a:endParaRPr lang="nb-NO" altLang="nb-NO" sz="2400" u="sng" dirty="0" smtClean="0"/>
          </a:p>
          <a:p>
            <a:pPr eaLnBrk="1" hangingPunct="1"/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1127854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2800" dirty="0"/>
              <a:t>Ombud case </a:t>
            </a:r>
            <a:r>
              <a:rPr lang="nb-NO" altLang="nb-NO" sz="2800" dirty="0" err="1"/>
              <a:t>law</a:t>
            </a:r>
            <a:r>
              <a:rPr lang="nb-NO" altLang="nb-NO" sz="2800" dirty="0"/>
              <a:t>: Anti-</a:t>
            </a:r>
            <a:r>
              <a:rPr lang="nb-NO" altLang="nb-NO" sz="2800" dirty="0" err="1"/>
              <a:t>discrimination</a:t>
            </a:r>
            <a:r>
              <a:rPr lang="nb-NO" altLang="nb-NO" sz="2800" dirty="0"/>
              <a:t> and Accessibility </a:t>
            </a:r>
            <a:r>
              <a:rPr lang="nb-NO" altLang="nb-NO" sz="2800" dirty="0" err="1"/>
              <a:t>Act</a:t>
            </a:r>
            <a:r>
              <a:rPr lang="nb-NO" altLang="nb-NO" sz="3200" dirty="0" smtClean="0"/>
              <a:t/>
            </a:r>
            <a:br>
              <a:rPr lang="nb-NO" altLang="nb-NO" sz="3200" dirty="0" smtClean="0"/>
            </a:br>
            <a:r>
              <a:rPr lang="nb-NO" altLang="nb-NO" sz="3200" dirty="0" smtClean="0"/>
              <a:t/>
            </a:r>
            <a:br>
              <a:rPr lang="nb-NO" altLang="nb-NO" sz="3200" dirty="0" smtClean="0"/>
            </a:br>
            <a:endParaRPr lang="nb-NO" altLang="nb-NO" sz="3200" dirty="0" smtClean="0"/>
          </a:p>
        </p:txBody>
      </p:sp>
      <p:sp>
        <p:nvSpPr>
          <p:cNvPr id="2662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E87A17"/>
              </a:buClr>
              <a:buFont typeface="Times" pitchFamily="18" charset="0"/>
              <a:buChar char="•"/>
            </a:pPr>
            <a:r>
              <a:rPr lang="nb-NO" altLang="nb-NO" sz="2800" b="0" smtClean="0">
                <a:solidFill>
                  <a:srgbClr val="000000"/>
                </a:solidFill>
                <a:latin typeface="Arial" charset="0"/>
              </a:rPr>
              <a:t>Discrimination directly or indirectly due to inaccessible services – bank services on the internet, payment options, air travel etc.  </a:t>
            </a:r>
          </a:p>
          <a:p>
            <a:pPr eaLnBrk="1" hangingPunct="1">
              <a:buClr>
                <a:srgbClr val="E87A17"/>
              </a:buClr>
              <a:buFont typeface="Times" pitchFamily="18" charset="0"/>
              <a:buChar char="•"/>
            </a:pPr>
            <a:r>
              <a:rPr lang="nb-NO" altLang="nb-NO" sz="2800" b="0" smtClean="0">
                <a:solidFill>
                  <a:srgbClr val="000000"/>
                </a:solidFill>
                <a:latin typeface="Arial" charset="0"/>
              </a:rPr>
              <a:t>Passed over in process of recruitment</a:t>
            </a:r>
          </a:p>
          <a:p>
            <a:pPr eaLnBrk="1" hangingPunct="1">
              <a:buClr>
                <a:srgbClr val="E87A17"/>
              </a:buClr>
              <a:buFont typeface="Times" pitchFamily="18" charset="0"/>
              <a:buChar char="•"/>
            </a:pPr>
            <a:r>
              <a:rPr lang="nb-NO" altLang="nb-NO" sz="2800" b="0" smtClean="0">
                <a:solidFill>
                  <a:srgbClr val="000000"/>
                </a:solidFill>
                <a:latin typeface="Arial" charset="0"/>
              </a:rPr>
              <a:t>Health requirements for certain jobs</a:t>
            </a:r>
          </a:p>
          <a:p>
            <a:pPr eaLnBrk="1" hangingPunct="1">
              <a:buClr>
                <a:srgbClr val="E87A17"/>
              </a:buClr>
              <a:buFont typeface="Times" pitchFamily="18" charset="0"/>
              <a:buChar char="•"/>
            </a:pPr>
            <a:r>
              <a:rPr lang="nb-NO" altLang="nb-NO" sz="2800" b="0" smtClean="0">
                <a:solidFill>
                  <a:srgbClr val="000000"/>
                </a:solidFill>
                <a:latin typeface="Arial" charset="0"/>
              </a:rPr>
              <a:t>Employer’s duty to individually adapt tasks to employee with disability – ADHD, epilepsy etc. </a:t>
            </a:r>
          </a:p>
          <a:p>
            <a:pPr eaLnBrk="1" hangingPunct="1">
              <a:buClr>
                <a:srgbClr val="E87A17"/>
              </a:buClr>
              <a:buFont typeface="Times" pitchFamily="18" charset="0"/>
              <a:buChar char="•"/>
            </a:pPr>
            <a:r>
              <a:rPr lang="nb-NO" altLang="nb-NO" sz="2800" b="0" smtClean="0">
                <a:solidFill>
                  <a:srgbClr val="000000"/>
                </a:solidFill>
                <a:latin typeface="Arial" charset="0"/>
              </a:rPr>
              <a:t>Universal design of businesses</a:t>
            </a:r>
          </a:p>
          <a:p>
            <a:pPr eaLnBrk="1" hangingPunct="1"/>
            <a:endParaRPr lang="nb-NO" altLang="nb-NO" sz="2800" smtClean="0"/>
          </a:p>
        </p:txBody>
      </p:sp>
    </p:spTree>
    <p:extLst>
      <p:ext uri="{BB962C8B-B14F-4D97-AF65-F5344CB8AC3E}">
        <p14:creationId xmlns:p14="http://schemas.microsoft.com/office/powerpoint/2010/main" val="17840425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dirty="0" smtClean="0"/>
              <a:t>Anti-</a:t>
            </a:r>
            <a:r>
              <a:rPr lang="nb-NO" altLang="nb-NO" dirty="0" err="1" smtClean="0"/>
              <a:t>Discrimination</a:t>
            </a:r>
            <a:r>
              <a:rPr lang="nb-NO" altLang="nb-NO" dirty="0" smtClean="0"/>
              <a:t> and </a:t>
            </a:r>
            <a:br>
              <a:rPr lang="nb-NO" altLang="nb-NO" dirty="0" smtClean="0"/>
            </a:br>
            <a:r>
              <a:rPr lang="nb-NO" altLang="nb-NO" dirty="0" smtClean="0"/>
              <a:t>Accessibility </a:t>
            </a:r>
            <a:r>
              <a:rPr lang="nb-NO" altLang="nb-NO" dirty="0" err="1" smtClean="0"/>
              <a:t>Act</a:t>
            </a:r>
            <a:r>
              <a:rPr lang="nb-NO" altLang="nb-NO" dirty="0" smtClean="0"/>
              <a:t> (DTL)</a:t>
            </a:r>
          </a:p>
        </p:txBody>
      </p:sp>
      <p:pic>
        <p:nvPicPr>
          <p:cNvPr id="2765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057400"/>
            <a:ext cx="4248150" cy="396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968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mtClean="0"/>
              <a:t>Discrimination Law on Sexual Orientation</a:t>
            </a:r>
          </a:p>
        </p:txBody>
      </p:sp>
      <p:sp>
        <p:nvSpPr>
          <p:cNvPr id="28675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altLang="nb-NO" sz="2800" b="0" dirty="0" err="1" smtClean="0"/>
              <a:t>Sexual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orientation</a:t>
            </a:r>
            <a:r>
              <a:rPr lang="nb-NO" altLang="nb-NO" sz="2800" b="0" dirty="0" smtClean="0"/>
              <a:t> (</a:t>
            </a:r>
            <a:r>
              <a:rPr lang="nb-NO" altLang="nb-NO" sz="2800" b="0" dirty="0" err="1" smtClean="0"/>
              <a:t>before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covered</a:t>
            </a:r>
            <a:r>
              <a:rPr lang="nb-NO" altLang="nb-NO" sz="2800" b="0" dirty="0" smtClean="0"/>
              <a:t>  under </a:t>
            </a:r>
            <a:r>
              <a:rPr lang="nb-NO" altLang="nb-NO" sz="2800" b="0" dirty="0" err="1" smtClean="0"/>
              <a:t>Employment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Environmentt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Act</a:t>
            </a:r>
            <a:r>
              <a:rPr lang="nb-NO" altLang="nb-NO" sz="2800" b="0" dirty="0" smtClean="0"/>
              <a:t>)</a:t>
            </a:r>
          </a:p>
          <a:p>
            <a:pPr eaLnBrk="1" hangingPunct="1"/>
            <a:r>
              <a:rPr lang="nb-NO" altLang="nb-NO" sz="2800" dirty="0" err="1"/>
              <a:t>G</a:t>
            </a:r>
            <a:r>
              <a:rPr lang="nb-NO" altLang="nb-NO" sz="2800" b="0" dirty="0" err="1" smtClean="0"/>
              <a:t>ender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identity</a:t>
            </a:r>
            <a:r>
              <a:rPr lang="nb-NO" altLang="nb-NO" sz="2800" b="0" dirty="0" smtClean="0"/>
              <a:t>* (</a:t>
            </a:r>
            <a:r>
              <a:rPr lang="nb-NO" altLang="nb-NO" sz="2800" b="0" dirty="0" err="1" smtClean="0"/>
              <a:t>before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covered</a:t>
            </a:r>
            <a:r>
              <a:rPr lang="nb-NO" altLang="nb-NO" sz="2800" b="0" dirty="0" smtClean="0"/>
              <a:t> by </a:t>
            </a:r>
            <a:r>
              <a:rPr lang="nb-NO" altLang="nb-NO" sz="2800" b="0" dirty="0" err="1" smtClean="0"/>
              <a:t>Gender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Equality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Act</a:t>
            </a:r>
            <a:r>
              <a:rPr lang="nb-NO" altLang="nb-NO" sz="2800" b="0" dirty="0" smtClean="0"/>
              <a:t>) and </a:t>
            </a:r>
            <a:r>
              <a:rPr lang="nb-NO" altLang="nb-NO" sz="2800" b="0" dirty="0" err="1" smtClean="0"/>
              <a:t>gender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expression</a:t>
            </a:r>
            <a:r>
              <a:rPr lang="nb-NO" altLang="nb-NO" sz="2800" b="0" dirty="0" smtClean="0"/>
              <a:t>, </a:t>
            </a:r>
            <a:r>
              <a:rPr lang="nb-NO" altLang="nb-NO" sz="2800" b="0" dirty="0" err="1" smtClean="0"/>
              <a:t>construed</a:t>
            </a:r>
            <a:r>
              <a:rPr lang="nb-NO" altLang="nb-NO" sz="2800" b="0" dirty="0" smtClean="0"/>
              <a:t> as </a:t>
            </a:r>
            <a:r>
              <a:rPr lang="nb-NO" altLang="nb-NO" sz="2800" b="0" u="sng" dirty="0" err="1" smtClean="0"/>
              <a:t>one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discrimination</a:t>
            </a:r>
            <a:r>
              <a:rPr lang="nb-NO" altLang="nb-NO" sz="2800" b="0" dirty="0" smtClean="0"/>
              <a:t> </a:t>
            </a:r>
            <a:r>
              <a:rPr lang="nb-NO" altLang="nb-NO" sz="2800" b="0" dirty="0" err="1" smtClean="0"/>
              <a:t>ground</a:t>
            </a:r>
            <a:r>
              <a:rPr lang="nb-NO" altLang="nb-NO" sz="2800" b="0" dirty="0" smtClean="0"/>
              <a:t>.  </a:t>
            </a:r>
          </a:p>
          <a:p>
            <a:pPr eaLnBrk="1" hangingPunct="1"/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3785587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mtClean="0"/>
              <a:t>What and who is protected?</a:t>
            </a:r>
          </a:p>
        </p:txBody>
      </p:sp>
      <p:sp>
        <p:nvSpPr>
          <p:cNvPr id="296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altLang="nb-NO" sz="2400" b="0" dirty="0" smtClean="0"/>
              <a:t>The </a:t>
            </a:r>
            <a:r>
              <a:rPr lang="nb-NO" altLang="nb-NO" sz="2400" b="0" dirty="0" err="1" smtClean="0"/>
              <a:t>fact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that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one</a:t>
            </a:r>
            <a:r>
              <a:rPr lang="nb-NO" altLang="nb-NO" sz="2400" b="0" dirty="0" smtClean="0"/>
              <a:t> has a love or </a:t>
            </a:r>
            <a:r>
              <a:rPr lang="nb-NO" altLang="nb-NO" sz="2400" b="0" dirty="0" err="1" smtClean="0"/>
              <a:t>sexual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preference</a:t>
            </a:r>
            <a:r>
              <a:rPr lang="nb-NO" altLang="nb-NO" sz="2400" b="0" dirty="0" smtClean="0"/>
              <a:t> for a person </a:t>
            </a:r>
            <a:r>
              <a:rPr lang="nb-NO" altLang="nb-NO" sz="2400" b="0" dirty="0" err="1" smtClean="0"/>
              <a:t>of</a:t>
            </a:r>
            <a:r>
              <a:rPr lang="nb-NO" altLang="nb-NO" sz="2400" b="0" dirty="0" smtClean="0"/>
              <a:t> a </a:t>
            </a:r>
            <a:r>
              <a:rPr lang="nb-NO" altLang="nb-NO" sz="2400" b="0" dirty="0" err="1" smtClean="0"/>
              <a:t>specific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gender</a:t>
            </a:r>
            <a:r>
              <a:rPr lang="nb-NO" altLang="nb-NO" sz="2400" b="0" dirty="0" smtClean="0"/>
              <a:t> (</a:t>
            </a:r>
            <a:r>
              <a:rPr lang="nb-NO" altLang="nb-NO" sz="2400" b="0" dirty="0" err="1" smtClean="0"/>
              <a:t>much</a:t>
            </a:r>
            <a:r>
              <a:rPr lang="nb-NO" altLang="nb-NO" sz="2400" b="0" dirty="0" smtClean="0"/>
              <a:t> more </a:t>
            </a:r>
            <a:r>
              <a:rPr lang="nb-NO" altLang="nb-NO" sz="2400" b="0" dirty="0" err="1" smtClean="0"/>
              <a:t>than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purely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sexual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approach</a:t>
            </a:r>
            <a:r>
              <a:rPr lang="nb-NO" altLang="nb-NO" sz="2400" b="0" dirty="0" smtClean="0"/>
              <a:t>.</a:t>
            </a:r>
          </a:p>
          <a:p>
            <a:pPr eaLnBrk="1" hangingPunct="1"/>
            <a:r>
              <a:rPr lang="nb-NO" altLang="nb-NO" sz="2400" b="0" dirty="0" smtClean="0"/>
              <a:t>No </a:t>
            </a:r>
            <a:r>
              <a:rPr lang="nb-NO" altLang="nb-NO" sz="2400" b="0" dirty="0" err="1" smtClean="0"/>
              <a:t>need</a:t>
            </a:r>
            <a:r>
              <a:rPr lang="nb-NO" altLang="nb-NO" sz="2400" b="0" dirty="0" smtClean="0"/>
              <a:t> to have an </a:t>
            </a:r>
            <a:r>
              <a:rPr lang="nb-NO" altLang="nb-NO" sz="2400" b="0" dirty="0" err="1" smtClean="0"/>
              <a:t>established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sexual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identity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such</a:t>
            </a:r>
            <a:r>
              <a:rPr lang="nb-NO" altLang="nb-NO" sz="2400" b="0" dirty="0" smtClean="0"/>
              <a:t> as </a:t>
            </a:r>
            <a:r>
              <a:rPr lang="nb-NO" altLang="nb-NO" sz="2400" b="0" dirty="0" err="1" smtClean="0"/>
              <a:t>homesexual</a:t>
            </a:r>
            <a:r>
              <a:rPr lang="nb-NO" altLang="nb-NO" sz="2400" b="0" dirty="0" smtClean="0"/>
              <a:t>, </a:t>
            </a:r>
            <a:r>
              <a:rPr lang="nb-NO" altLang="nb-NO" sz="2400" b="0" dirty="0" err="1" smtClean="0"/>
              <a:t>lesbian</a:t>
            </a:r>
            <a:r>
              <a:rPr lang="nb-NO" altLang="nb-NO" sz="2400" b="0" dirty="0" smtClean="0"/>
              <a:t> or </a:t>
            </a:r>
            <a:r>
              <a:rPr lang="nb-NO" altLang="nb-NO" sz="2400" b="0" dirty="0" err="1" smtClean="0"/>
              <a:t>bisexual</a:t>
            </a:r>
            <a:r>
              <a:rPr lang="nb-NO" altLang="nb-NO" sz="2400" b="0" dirty="0" smtClean="0"/>
              <a:t>. </a:t>
            </a:r>
            <a:r>
              <a:rPr lang="nb-NO" altLang="nb-NO" sz="2400" b="0" dirty="0" err="1" smtClean="0"/>
              <a:t>Heterosexuals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are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also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covered</a:t>
            </a:r>
            <a:r>
              <a:rPr lang="nb-NO" altLang="nb-NO" sz="2400" b="0" dirty="0" smtClean="0"/>
              <a:t>.</a:t>
            </a:r>
          </a:p>
          <a:p>
            <a:pPr eaLnBrk="1" hangingPunct="1"/>
            <a:r>
              <a:rPr lang="nb-NO" altLang="nb-NO" sz="2400" b="0" dirty="0" err="1" smtClean="0"/>
              <a:t>Sexual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practice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preferences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are</a:t>
            </a:r>
            <a:r>
              <a:rPr lang="nb-NO" altLang="nb-NO" sz="2400" b="0" dirty="0" smtClean="0"/>
              <a:t> not </a:t>
            </a:r>
            <a:r>
              <a:rPr lang="nb-NO" altLang="nb-NO" sz="2400" b="0" dirty="0" err="1" smtClean="0"/>
              <a:t>protected</a:t>
            </a:r>
            <a:r>
              <a:rPr lang="nb-NO" altLang="nb-NO" sz="2400" b="0" dirty="0" smtClean="0"/>
              <a:t> (</a:t>
            </a:r>
            <a:r>
              <a:rPr lang="nb-NO" altLang="nb-NO" sz="2400" b="0" dirty="0" err="1" smtClean="0"/>
              <a:t>fetichism</a:t>
            </a:r>
            <a:r>
              <a:rPr lang="nb-NO" altLang="nb-NO" sz="2400" b="0" dirty="0" smtClean="0"/>
              <a:t>, </a:t>
            </a:r>
            <a:r>
              <a:rPr lang="nb-NO" altLang="nb-NO" sz="2400" b="0" dirty="0" err="1" smtClean="0"/>
              <a:t>etc</a:t>
            </a:r>
            <a:r>
              <a:rPr lang="nb-NO" altLang="nb-NO" sz="2400" b="0" dirty="0" smtClean="0"/>
              <a:t>)</a:t>
            </a:r>
          </a:p>
          <a:p>
            <a:pPr eaLnBrk="1" hangingPunct="1"/>
            <a:r>
              <a:rPr lang="nb-NO" altLang="nb-NO" sz="2400" b="0" dirty="0" err="1" smtClean="0"/>
              <a:t>Gender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identity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self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defined</a:t>
            </a:r>
            <a:r>
              <a:rPr lang="nb-NO" altLang="nb-NO" sz="2400" b="0" dirty="0" smtClean="0"/>
              <a:t> and covers </a:t>
            </a:r>
            <a:r>
              <a:rPr lang="nb-NO" altLang="nb-NO" sz="2400" b="0" dirty="0" err="1" smtClean="0"/>
              <a:t>several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groups</a:t>
            </a:r>
            <a:r>
              <a:rPr lang="nb-NO" altLang="nb-NO" sz="2400" b="0" dirty="0" smtClean="0"/>
              <a:t>: </a:t>
            </a:r>
            <a:r>
              <a:rPr lang="nb-NO" altLang="nb-NO" sz="2400" b="0" dirty="0" err="1" smtClean="0"/>
              <a:t>transsexuals</a:t>
            </a:r>
            <a:r>
              <a:rPr lang="nb-NO" altLang="nb-NO" sz="2400" b="0" dirty="0" smtClean="0"/>
              <a:t>/ </a:t>
            </a:r>
            <a:r>
              <a:rPr lang="nb-NO" altLang="nb-NO" sz="2400" b="0" dirty="0" err="1" smtClean="0"/>
              <a:t>transgender,transvestites</a:t>
            </a:r>
            <a:r>
              <a:rPr lang="nb-NO" altLang="nb-NO" sz="2400" b="0" dirty="0" smtClean="0"/>
              <a:t>, </a:t>
            </a:r>
            <a:r>
              <a:rPr lang="nb-NO" altLang="nb-NO" sz="2400" b="0" dirty="0" err="1" smtClean="0"/>
              <a:t>inter</a:t>
            </a:r>
            <a:r>
              <a:rPr lang="nb-NO" altLang="nb-NO" sz="2400" b="0" dirty="0" smtClean="0"/>
              <a:t>-sex persons,(</a:t>
            </a:r>
            <a:r>
              <a:rPr lang="nb-NO" altLang="nb-NO" sz="2400" b="0" dirty="0" err="1" smtClean="0"/>
              <a:t>without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limitation</a:t>
            </a:r>
            <a:r>
              <a:rPr lang="nb-NO" altLang="nb-NO" sz="2400" b="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36782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mtClean="0"/>
              <a:t>Protection grounds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b-NO" sz="2800" b="0" dirty="0" smtClean="0"/>
              <a:t>Visible and </a:t>
            </a:r>
            <a:r>
              <a:rPr lang="nb-NO" sz="2800" b="0" dirty="0" err="1" smtClean="0"/>
              <a:t>based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on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the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fact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that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one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does</a:t>
            </a:r>
            <a:r>
              <a:rPr lang="nb-NO" sz="2800" b="0" dirty="0" smtClean="0"/>
              <a:t> not «</a:t>
            </a:r>
            <a:r>
              <a:rPr lang="nb-NO" sz="2800" b="0" dirty="0" err="1" smtClean="0"/>
              <a:t>fit</a:t>
            </a:r>
            <a:r>
              <a:rPr lang="nb-NO" sz="2800" b="0" dirty="0" smtClean="0"/>
              <a:t>»</a:t>
            </a:r>
          </a:p>
          <a:p>
            <a:pPr eaLnBrk="1" hangingPunct="1">
              <a:defRPr/>
            </a:pPr>
            <a:r>
              <a:rPr lang="nb-NO" sz="2800" b="0" dirty="0" err="1" smtClean="0"/>
              <a:t>Based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on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the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knowledge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of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gender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correctional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treatment</a:t>
            </a:r>
            <a:endParaRPr lang="nb-NO" sz="2800" b="0" dirty="0" smtClean="0"/>
          </a:p>
          <a:p>
            <a:pPr eaLnBrk="1" hangingPunct="1">
              <a:defRPr/>
            </a:pPr>
            <a:r>
              <a:rPr lang="nb-NO" sz="2800" b="0" dirty="0" err="1" smtClean="0"/>
              <a:t>Gender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expression</a:t>
            </a:r>
            <a:r>
              <a:rPr lang="nb-NO" sz="2800" b="0" dirty="0" smtClean="0"/>
              <a:t>/ </a:t>
            </a:r>
            <a:r>
              <a:rPr lang="nb-NO" sz="2800" b="0" dirty="0" err="1" smtClean="0"/>
              <a:t>identity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can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apply</a:t>
            </a:r>
            <a:r>
              <a:rPr lang="nb-NO" sz="2800" b="0" dirty="0" smtClean="0"/>
              <a:t> in </a:t>
            </a:r>
            <a:r>
              <a:rPr lang="nb-NO" sz="2800" b="0" dirty="0" err="1" smtClean="0"/>
              <a:t>lieu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of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sexual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orientation</a:t>
            </a:r>
            <a:r>
              <a:rPr lang="nb-NO" sz="2800" b="0" dirty="0" smtClean="0"/>
              <a:t> </a:t>
            </a:r>
          </a:p>
          <a:p>
            <a:pPr eaLnBrk="1" hangingPunct="1">
              <a:defRPr/>
            </a:pPr>
            <a:r>
              <a:rPr lang="nb-NO" sz="2800" b="0" dirty="0" smtClean="0"/>
              <a:t>The problems </a:t>
            </a:r>
            <a:r>
              <a:rPr lang="nb-NO" sz="2800" b="0" dirty="0" err="1" smtClean="0"/>
              <a:t>that</a:t>
            </a:r>
            <a:r>
              <a:rPr lang="nb-NO" sz="2800" b="0" dirty="0" smtClean="0"/>
              <a:t> stem from </a:t>
            </a:r>
            <a:r>
              <a:rPr lang="nb-NO" sz="2800" b="0" dirty="0" err="1" smtClean="0"/>
              <a:t>the</a:t>
            </a:r>
            <a:r>
              <a:rPr lang="nb-NO" sz="2800" b="0" dirty="0" smtClean="0"/>
              <a:t> heteronormal </a:t>
            </a:r>
            <a:r>
              <a:rPr lang="nb-NO" sz="2800" b="0" dirty="0" err="1" smtClean="0"/>
              <a:t>framework</a:t>
            </a:r>
            <a:r>
              <a:rPr lang="nb-NO" sz="2800" b="0" dirty="0" smtClean="0"/>
              <a:t> (</a:t>
            </a:r>
            <a:r>
              <a:rPr lang="nb-NO" sz="2800" b="0" dirty="0" err="1" smtClean="0"/>
              <a:t>concepts</a:t>
            </a:r>
            <a:r>
              <a:rPr lang="nb-NO" sz="2800" b="0" dirty="0" smtClean="0"/>
              <a:t>, </a:t>
            </a:r>
            <a:r>
              <a:rPr lang="nb-NO" sz="2800" b="0" dirty="0" err="1" smtClean="0"/>
              <a:t>typical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expressions</a:t>
            </a:r>
            <a:r>
              <a:rPr lang="nb-NO" sz="2800" b="0" dirty="0" smtClean="0"/>
              <a:t> like «</a:t>
            </a:r>
            <a:r>
              <a:rPr lang="nb-NO" sz="2800" b="0" dirty="0" err="1" smtClean="0"/>
              <a:t>coming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out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of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the</a:t>
            </a:r>
            <a:r>
              <a:rPr lang="nb-NO" sz="2800" b="0" dirty="0" smtClean="0"/>
              <a:t> </a:t>
            </a:r>
            <a:r>
              <a:rPr lang="nb-NO" sz="2800" b="0" dirty="0" err="1" smtClean="0"/>
              <a:t>closet</a:t>
            </a:r>
            <a:r>
              <a:rPr lang="nb-NO" sz="2800" b="0" dirty="0" smtClean="0"/>
              <a:t>»</a:t>
            </a:r>
          </a:p>
          <a:p>
            <a:pPr marL="0" indent="0" eaLnBrk="1" hangingPunct="1">
              <a:buFontTx/>
              <a:buNone/>
              <a:defRPr/>
            </a:pPr>
            <a:endParaRPr lang="nb-NO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2962808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mtClean="0"/>
              <a:t>Prohibitions and duties</a:t>
            </a:r>
          </a:p>
        </p:txBody>
      </p:sp>
      <p:sp>
        <p:nvSpPr>
          <p:cNvPr id="317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altLang="nb-NO" sz="2400" b="0" dirty="0" smtClean="0"/>
              <a:t>Direct and </a:t>
            </a:r>
            <a:r>
              <a:rPr lang="nb-NO" altLang="nb-NO" sz="2400" b="0" dirty="0" err="1" smtClean="0"/>
              <a:t>indirect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discrimination</a:t>
            </a:r>
            <a:endParaRPr lang="nb-NO" altLang="nb-NO" sz="2400" b="0" dirty="0" smtClean="0"/>
          </a:p>
          <a:p>
            <a:pPr eaLnBrk="1" hangingPunct="1"/>
            <a:r>
              <a:rPr lang="nb-NO" altLang="nb-NO" sz="2400" b="0" dirty="0" err="1" smtClean="0"/>
              <a:t>Harassment</a:t>
            </a:r>
            <a:r>
              <a:rPr lang="nb-NO" altLang="nb-NO" sz="2400" b="0" dirty="0" smtClean="0"/>
              <a:t>, </a:t>
            </a:r>
            <a:r>
              <a:rPr lang="nb-NO" altLang="nb-NO" sz="2400" b="0" dirty="0" err="1" smtClean="0"/>
              <a:t>instruction</a:t>
            </a:r>
            <a:r>
              <a:rPr lang="nb-NO" altLang="nb-NO" sz="2400" b="0" dirty="0" smtClean="0"/>
              <a:t>, </a:t>
            </a:r>
            <a:r>
              <a:rPr lang="nb-NO" altLang="nb-NO" sz="2400" b="0" dirty="0" err="1" smtClean="0"/>
              <a:t>retaliation</a:t>
            </a:r>
            <a:r>
              <a:rPr lang="nb-NO" altLang="nb-NO" sz="2400" b="0" dirty="0" smtClean="0"/>
              <a:t>, </a:t>
            </a:r>
            <a:r>
              <a:rPr lang="nb-NO" altLang="nb-NO" sz="2400" b="0" dirty="0" err="1" smtClean="0"/>
              <a:t>participation</a:t>
            </a:r>
            <a:endParaRPr lang="nb-NO" altLang="nb-NO" sz="2400" b="0" dirty="0" smtClean="0"/>
          </a:p>
          <a:p>
            <a:pPr eaLnBrk="1" hangingPunct="1"/>
            <a:r>
              <a:rPr lang="nb-NO" altLang="nb-NO" sz="2400" b="0" dirty="0" smtClean="0"/>
              <a:t>Public and </a:t>
            </a:r>
            <a:r>
              <a:rPr lang="nb-NO" altLang="nb-NO" sz="2400" b="0" dirty="0" err="1" smtClean="0"/>
              <a:t>social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institutions</a:t>
            </a:r>
            <a:r>
              <a:rPr lang="nb-NO" altLang="nb-NO" sz="2400" b="0" dirty="0" smtClean="0"/>
              <a:t>’ </a:t>
            </a:r>
            <a:r>
              <a:rPr lang="nb-NO" altLang="nb-NO" sz="2400" b="0" dirty="0" err="1" smtClean="0"/>
              <a:t>duty</a:t>
            </a:r>
            <a:r>
              <a:rPr lang="nb-NO" altLang="nb-NO" sz="2400" b="0" dirty="0" smtClean="0"/>
              <a:t> to </a:t>
            </a:r>
            <a:r>
              <a:rPr lang="nb-NO" altLang="nb-NO" sz="2400" b="0" dirty="0" err="1" smtClean="0"/>
              <a:t>act</a:t>
            </a:r>
            <a:endParaRPr lang="nb-NO" altLang="nb-NO" sz="2400" b="0" dirty="0" smtClean="0"/>
          </a:p>
          <a:p>
            <a:pPr eaLnBrk="1" hangingPunct="1"/>
            <a:r>
              <a:rPr lang="nb-NO" altLang="nb-NO" sz="2400" b="0" dirty="0" err="1" smtClean="0"/>
              <a:t>Educational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institutions</a:t>
            </a:r>
            <a:r>
              <a:rPr lang="nb-NO" altLang="nb-NO" sz="2400" b="0" dirty="0" smtClean="0"/>
              <a:t>’ </a:t>
            </a:r>
            <a:r>
              <a:rPr lang="nb-NO" altLang="nb-NO" sz="2400" b="0" dirty="0" err="1" smtClean="0"/>
              <a:t>duty</a:t>
            </a:r>
            <a:r>
              <a:rPr lang="nb-NO" altLang="nb-NO" sz="2400" b="0" dirty="0" smtClean="0"/>
              <a:t> to </a:t>
            </a:r>
            <a:r>
              <a:rPr lang="nb-NO" altLang="nb-NO" sz="2400" b="0" dirty="0" err="1" smtClean="0"/>
              <a:t>prevent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harassment</a:t>
            </a:r>
            <a:endParaRPr lang="nb-NO" altLang="nb-NO" sz="2400" b="0" dirty="0" smtClean="0"/>
          </a:p>
          <a:p>
            <a:pPr eaLnBrk="1" hangingPunct="1"/>
            <a:r>
              <a:rPr lang="nb-NO" altLang="nb-NO" sz="2400" b="0" dirty="0" err="1" smtClean="0"/>
              <a:t>Employers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employing</a:t>
            </a:r>
            <a:r>
              <a:rPr lang="nb-NO" altLang="nb-NO" sz="2400" b="0" dirty="0" smtClean="0"/>
              <a:t> over 50 </a:t>
            </a:r>
            <a:r>
              <a:rPr lang="nb-NO" altLang="nb-NO" sz="2400" b="0" dirty="0" err="1" smtClean="0"/>
              <a:t>employees</a:t>
            </a:r>
            <a:r>
              <a:rPr lang="nb-NO" altLang="nb-NO" sz="2400" b="0" dirty="0" smtClean="0"/>
              <a:t> and </a:t>
            </a:r>
            <a:r>
              <a:rPr lang="nb-NO" altLang="nb-NO" sz="2400" b="0" dirty="0" err="1" smtClean="0"/>
              <a:t>public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sector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employers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duty</a:t>
            </a:r>
            <a:r>
              <a:rPr lang="nb-NO" altLang="nb-NO" sz="2400" b="0" dirty="0" smtClean="0"/>
              <a:t> to </a:t>
            </a:r>
            <a:r>
              <a:rPr lang="nb-NO" altLang="nb-NO" sz="2400" b="0" dirty="0" err="1" smtClean="0"/>
              <a:t>act</a:t>
            </a:r>
            <a:r>
              <a:rPr lang="nb-NO" altLang="nb-NO" sz="2400" b="0" dirty="0" smtClean="0"/>
              <a:t> , </a:t>
            </a:r>
            <a:r>
              <a:rPr lang="nb-NO" altLang="nb-NO" sz="2400" b="0" dirty="0" err="1" smtClean="0"/>
              <a:t>including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wages</a:t>
            </a:r>
            <a:r>
              <a:rPr lang="nb-NO" altLang="nb-NO" sz="2400" b="0" dirty="0" smtClean="0"/>
              <a:t>, </a:t>
            </a:r>
            <a:r>
              <a:rPr lang="nb-NO" altLang="nb-NO" sz="2400" b="0" dirty="0" err="1" smtClean="0"/>
              <a:t>promotion</a:t>
            </a:r>
            <a:r>
              <a:rPr lang="nb-NO" altLang="nb-NO" sz="2400" b="0" dirty="0" smtClean="0"/>
              <a:t>, </a:t>
            </a:r>
            <a:r>
              <a:rPr lang="nb-NO" altLang="nb-NO" sz="2400" b="0" dirty="0" err="1" smtClean="0"/>
              <a:t>prevention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against</a:t>
            </a:r>
            <a:r>
              <a:rPr lang="nb-NO" altLang="nb-NO" sz="2400" b="0" dirty="0" smtClean="0"/>
              <a:t> </a:t>
            </a:r>
            <a:r>
              <a:rPr lang="nb-NO" altLang="nb-NO" sz="2400" b="0" dirty="0" err="1" smtClean="0"/>
              <a:t>harassment</a:t>
            </a:r>
            <a:r>
              <a:rPr lang="nb-NO" altLang="nb-NO" sz="2400" b="0" dirty="0" smtClean="0"/>
              <a:t>. </a:t>
            </a:r>
            <a:r>
              <a:rPr lang="nb-NO" altLang="nb-NO" sz="2400" b="0" dirty="0" err="1" smtClean="0"/>
              <a:t>Duty</a:t>
            </a:r>
            <a:r>
              <a:rPr lang="nb-NO" altLang="nb-NO" sz="2400" b="0" dirty="0" smtClean="0"/>
              <a:t> to report in </a:t>
            </a:r>
            <a:r>
              <a:rPr lang="nb-NO" altLang="nb-NO" sz="2400" b="0" dirty="0" err="1" smtClean="0"/>
              <a:t>annual</a:t>
            </a:r>
            <a:r>
              <a:rPr lang="nb-NO" altLang="nb-NO" sz="2400" b="0" dirty="0" smtClean="0"/>
              <a:t> statement.</a:t>
            </a:r>
          </a:p>
          <a:p>
            <a:pPr eaLnBrk="1" hangingPunct="1"/>
            <a:r>
              <a:rPr lang="nb-NO" altLang="nb-NO" sz="2400" dirty="0" smtClean="0"/>
              <a:t>A </a:t>
            </a:r>
            <a:r>
              <a:rPr lang="nb-NO" altLang="nb-NO" sz="2400" dirty="0" err="1" smtClean="0"/>
              <a:t>weakness</a:t>
            </a:r>
            <a:r>
              <a:rPr lang="nb-NO" altLang="nb-NO" sz="2400" dirty="0" smtClean="0"/>
              <a:t>? No </a:t>
            </a:r>
            <a:r>
              <a:rPr lang="nb-NO" altLang="nb-NO" sz="2400" dirty="0" err="1" smtClean="0"/>
              <a:t>duty</a:t>
            </a:r>
            <a:r>
              <a:rPr lang="nb-NO" altLang="nb-NO" sz="2400" dirty="0" smtClean="0"/>
              <a:t> to </a:t>
            </a:r>
            <a:r>
              <a:rPr lang="nb-NO" altLang="nb-NO" sz="2400" dirty="0" err="1" smtClean="0"/>
              <a:t>accomodate</a:t>
            </a:r>
            <a:r>
              <a:rPr lang="nb-NO" altLang="nb-NO" sz="2400" dirty="0" smtClean="0"/>
              <a:t> (</a:t>
            </a:r>
            <a:r>
              <a:rPr lang="nb-NO" altLang="nb-NO" sz="2400" dirty="0" err="1" smtClean="0"/>
              <a:t>schools</a:t>
            </a:r>
            <a:r>
              <a:rPr lang="nb-NO" altLang="nb-NO" sz="2400" dirty="0" smtClean="0"/>
              <a:t>)*. Is </a:t>
            </a:r>
            <a:r>
              <a:rPr lang="nb-NO" altLang="nb-NO" sz="2400" dirty="0" err="1" smtClean="0"/>
              <a:t>duty</a:t>
            </a:r>
            <a:r>
              <a:rPr lang="nb-NO" altLang="nb-NO" sz="2400" dirty="0" smtClean="0"/>
              <a:t> to </a:t>
            </a:r>
            <a:r>
              <a:rPr lang="nb-NO" altLang="nb-NO" sz="2400" dirty="0" err="1" smtClean="0"/>
              <a:t>prevent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harassment</a:t>
            </a:r>
            <a:r>
              <a:rPr lang="nb-NO" altLang="nb-NO" sz="2400" dirty="0" smtClean="0"/>
              <a:t> </a:t>
            </a:r>
            <a:r>
              <a:rPr lang="nb-NO" altLang="nb-NO" sz="2400" dirty="0" err="1" smtClean="0"/>
              <a:t>sufficient</a:t>
            </a:r>
            <a:r>
              <a:rPr lang="nb-NO" altLang="nb-NO" sz="2400" dirty="0" smtClean="0"/>
              <a:t>?</a:t>
            </a:r>
            <a:endParaRPr lang="nb-NO" altLang="nb-NO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33684852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mtClean="0"/>
              <a:t>Challenges</a:t>
            </a:r>
          </a:p>
        </p:txBody>
      </p:sp>
      <p:sp>
        <p:nvSpPr>
          <p:cNvPr id="32771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altLang="nb-NO" b="0" smtClean="0"/>
              <a:t>Different challenges for different groups </a:t>
            </a:r>
          </a:p>
          <a:p>
            <a:pPr eaLnBrk="1" hangingPunct="1"/>
            <a:r>
              <a:rPr lang="nb-NO" altLang="nb-NO" b="0" smtClean="0"/>
              <a:t>Minoriteies within groups: transgender with both sexes, without determined sex, plus variations. Intersex children operated at early stage. Continuing treatment, must be adapted. Indirect discrimination.</a:t>
            </a:r>
          </a:p>
          <a:p>
            <a:pPr eaLnBrk="1" hangingPunct="1"/>
            <a:r>
              <a:rPr lang="nb-NO" altLang="nb-NO" b="0" smtClean="0"/>
              <a:t>Sterilization required for sex change operation. Direct discrimination </a:t>
            </a:r>
          </a:p>
          <a:p>
            <a:pPr eaLnBrk="1" hangingPunct="1"/>
            <a:endParaRPr lang="nb-NO" altLang="nb-NO" b="0" smtClean="0"/>
          </a:p>
        </p:txBody>
      </p:sp>
    </p:spTree>
    <p:extLst>
      <p:ext uri="{BB962C8B-B14F-4D97-AF65-F5344CB8AC3E}">
        <p14:creationId xmlns:p14="http://schemas.microsoft.com/office/powerpoint/2010/main" val="284445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nb-NO" smtClean="0"/>
              <a:t>Roles and tasks</a:t>
            </a:r>
            <a:endParaRPr lang="nb-NO" altLang="nb-NO" smtClean="0"/>
          </a:p>
        </p:txBody>
      </p:sp>
      <p:pic>
        <p:nvPicPr>
          <p:cNvPr id="4100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nb-NO" dirty="0" smtClean="0"/>
              <a:t>The </a:t>
            </a:r>
            <a:r>
              <a:rPr lang="en-GB" altLang="nb-NO" dirty="0" err="1" smtClean="0"/>
              <a:t>Ombud</a:t>
            </a:r>
            <a:r>
              <a:rPr lang="en-GB" altLang="nb-NO" dirty="0" smtClean="0"/>
              <a:t> upholds the law and promote equality in all areas of society: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Gives “opinions” on complaint cases (subject to appeal), hence not “decisions”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Provides   information – legal rights and responsibilities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Surveys and identifies trends – resp. for influencing society and government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Provides employers with information/guidance</a:t>
            </a:r>
          </a:p>
          <a:p>
            <a:pPr lvl="2" eaLnBrk="1" hangingPunct="1">
              <a:lnSpc>
                <a:spcPct val="90000"/>
              </a:lnSpc>
            </a:pPr>
            <a:r>
              <a:rPr lang="en-GB" altLang="nb-NO" sz="2400" dirty="0" smtClean="0"/>
              <a:t>Serves as a Forum and information centre </a:t>
            </a:r>
          </a:p>
          <a:p>
            <a:pPr lvl="1" eaLnBrk="1" hangingPunct="1">
              <a:lnSpc>
                <a:spcPct val="90000"/>
              </a:lnSpc>
            </a:pPr>
            <a:endParaRPr lang="en-GB" altLang="nb-NO" dirty="0" smtClean="0"/>
          </a:p>
          <a:p>
            <a:pPr eaLnBrk="1" hangingPunct="1">
              <a:lnSpc>
                <a:spcPct val="90000"/>
              </a:lnSpc>
            </a:pPr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93654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Plassholder for innhold 2"/>
          <p:cNvSpPr>
            <a:spLocks noGrp="1"/>
          </p:cNvSpPr>
          <p:nvPr>
            <p:ph idx="1"/>
          </p:nvPr>
        </p:nvSpPr>
        <p:spPr>
          <a:xfrm>
            <a:off x="755576" y="1700808"/>
            <a:ext cx="7772400" cy="4419600"/>
          </a:xfrm>
        </p:spPr>
        <p:txBody>
          <a:bodyPr/>
          <a:lstStyle/>
          <a:p>
            <a:pPr eaLnBrk="1" hangingPunct="1"/>
            <a:r>
              <a:rPr lang="nb-NO" altLang="nb-NO" sz="2800" dirty="0" err="1" smtClean="0"/>
              <a:t>Transexual</a:t>
            </a:r>
            <a:r>
              <a:rPr lang="nb-NO" altLang="nb-NO" sz="2800" dirty="0" smtClean="0"/>
              <a:t> person not </a:t>
            </a:r>
            <a:r>
              <a:rPr lang="nb-NO" altLang="nb-NO" sz="2800" dirty="0" err="1" smtClean="0"/>
              <a:t>entitled</a:t>
            </a:r>
            <a:r>
              <a:rPr lang="nb-NO" altLang="nb-NO" sz="2800" dirty="0" smtClean="0"/>
              <a:t> to </a:t>
            </a:r>
            <a:r>
              <a:rPr lang="nb-NO" altLang="nb-NO" sz="2800" dirty="0" err="1" smtClean="0"/>
              <a:t>tax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credit</a:t>
            </a:r>
            <a:r>
              <a:rPr lang="nb-NO" altLang="nb-NO" sz="2800" dirty="0" smtClean="0"/>
              <a:t> for </a:t>
            </a:r>
            <a:r>
              <a:rPr lang="nb-NO" altLang="nb-NO" sz="2800" dirty="0" err="1" smtClean="0"/>
              <a:t>change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of</a:t>
            </a:r>
            <a:r>
              <a:rPr lang="nb-NO" altLang="nb-NO" sz="2800" dirty="0" smtClean="0"/>
              <a:t> sex </a:t>
            </a:r>
            <a:r>
              <a:rPr lang="nb-NO" altLang="nb-NO" sz="2800" dirty="0" err="1" smtClean="0"/>
              <a:t>operation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undergone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abroad</a:t>
            </a:r>
            <a:endParaRPr lang="nb-NO" altLang="nb-NO" sz="2800" dirty="0" smtClean="0"/>
          </a:p>
          <a:p>
            <a:pPr eaLnBrk="1" hangingPunct="1"/>
            <a:r>
              <a:rPr lang="nb-NO" altLang="nb-NO" sz="2800" dirty="0" err="1" smtClean="0"/>
              <a:t>Harassment</a:t>
            </a:r>
            <a:endParaRPr lang="nb-NO" altLang="nb-NO" sz="2800" dirty="0" smtClean="0"/>
          </a:p>
          <a:p>
            <a:pPr eaLnBrk="1" hangingPunct="1"/>
            <a:r>
              <a:rPr lang="nb-NO" altLang="nb-NO" sz="2800" dirty="0" err="1" smtClean="0"/>
              <a:t>Sterelization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required</a:t>
            </a:r>
            <a:r>
              <a:rPr lang="nb-NO" altLang="nb-NO" sz="2800" dirty="0" smtClean="0"/>
              <a:t> for sex- </a:t>
            </a:r>
            <a:r>
              <a:rPr lang="nb-NO" altLang="nb-NO" sz="2800" dirty="0" err="1" smtClean="0"/>
              <a:t>change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operation</a:t>
            </a:r>
            <a:endParaRPr lang="nb-NO" altLang="nb-NO" sz="2800" dirty="0" smtClean="0"/>
          </a:p>
          <a:p>
            <a:r>
              <a:rPr lang="nb-NO" altLang="nb-NO" sz="2800" dirty="0" err="1" smtClean="0"/>
              <a:t>Lack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of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accomodation</a:t>
            </a:r>
            <a:r>
              <a:rPr lang="nb-NO" altLang="nb-NO" sz="2800" dirty="0" smtClean="0"/>
              <a:t> at </a:t>
            </a:r>
            <a:r>
              <a:rPr lang="nb-NO" altLang="nb-NO" sz="2800" dirty="0" err="1" smtClean="0"/>
              <a:t>school</a:t>
            </a:r>
            <a:r>
              <a:rPr lang="nb-NO" altLang="nb-NO" sz="2800" dirty="0" smtClean="0"/>
              <a:t> for 13 </a:t>
            </a:r>
            <a:r>
              <a:rPr lang="nb-NO" altLang="nb-NO" sz="2800" dirty="0" err="1" smtClean="0"/>
              <a:t>year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old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transgender</a:t>
            </a:r>
            <a:r>
              <a:rPr lang="nb-NO" altLang="nb-NO" sz="2800" dirty="0" smtClean="0"/>
              <a:t> </a:t>
            </a:r>
            <a:r>
              <a:rPr lang="nb-NO" altLang="nb-NO" sz="2800" dirty="0" err="1" smtClean="0"/>
              <a:t>pupil</a:t>
            </a:r>
            <a:endParaRPr lang="nb-NO" altLang="nb-NO" sz="2800" dirty="0" smtClean="0"/>
          </a:p>
          <a:p>
            <a:pPr eaLnBrk="1" hangingPunct="1"/>
            <a:endParaRPr lang="nb-NO" altLang="nb-NO" sz="2800" dirty="0" smtClean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800" dirty="0" err="1" smtClean="0"/>
              <a:t>Examples</a:t>
            </a:r>
            <a:r>
              <a:rPr lang="nb-NO" sz="2800" dirty="0" smtClean="0"/>
              <a:t> </a:t>
            </a:r>
            <a:r>
              <a:rPr lang="nb-NO" sz="2800" dirty="0" err="1" smtClean="0"/>
              <a:t>of</a:t>
            </a:r>
            <a:r>
              <a:rPr lang="nb-NO" sz="2800" dirty="0" smtClean="0"/>
              <a:t> cases/questions </a:t>
            </a:r>
            <a:r>
              <a:rPr lang="nb-NO" sz="2800" dirty="0" err="1"/>
              <a:t>G</a:t>
            </a:r>
            <a:r>
              <a:rPr lang="nb-NO" sz="2800" dirty="0" err="1" smtClean="0"/>
              <a:t>ender</a:t>
            </a:r>
            <a:r>
              <a:rPr lang="nb-NO" sz="2800" dirty="0" smtClean="0"/>
              <a:t> Identity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26148270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err="1" smtClean="0"/>
              <a:t>Common</a:t>
            </a:r>
            <a:r>
              <a:rPr lang="nb-NO" sz="3600" dirty="0" smtClean="0"/>
              <a:t> </a:t>
            </a:r>
            <a:r>
              <a:rPr lang="nb-NO" sz="3600" dirty="0" err="1" smtClean="0"/>
              <a:t>rules</a:t>
            </a:r>
            <a:r>
              <a:rPr lang="nb-NO" sz="3600" dirty="0" smtClean="0"/>
              <a:t> for </a:t>
            </a:r>
            <a:r>
              <a:rPr lang="nb-NO" sz="3600" dirty="0" err="1" smtClean="0"/>
              <a:t>Burden</a:t>
            </a:r>
            <a:r>
              <a:rPr lang="nb-NO" sz="3600" dirty="0" smtClean="0"/>
              <a:t> </a:t>
            </a:r>
            <a:r>
              <a:rPr lang="nb-NO" sz="3600" dirty="0" err="1" smtClean="0"/>
              <a:t>of</a:t>
            </a:r>
            <a:r>
              <a:rPr lang="nb-NO" sz="3600" dirty="0" smtClean="0"/>
              <a:t> </a:t>
            </a:r>
            <a:r>
              <a:rPr lang="nb-NO" sz="3600" dirty="0" err="1"/>
              <a:t>P</a:t>
            </a:r>
            <a:r>
              <a:rPr lang="nb-NO" sz="3600" dirty="0" err="1" smtClean="0"/>
              <a:t>roof</a:t>
            </a:r>
            <a:r>
              <a:rPr lang="nb-NO" sz="3600" dirty="0" smtClean="0"/>
              <a:t> </a:t>
            </a:r>
            <a:endParaRPr lang="nb-NO" sz="36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Plaintiff</a:t>
            </a:r>
            <a:r>
              <a:rPr lang="nb-NO" dirty="0" smtClean="0"/>
              <a:t> must show </a:t>
            </a:r>
            <a:r>
              <a:rPr lang="nb-NO" dirty="0" err="1" smtClean="0"/>
              <a:t>presumption</a:t>
            </a:r>
            <a:r>
              <a:rPr lang="nb-NO" dirty="0" smtClean="0"/>
              <a:t>: «</a:t>
            </a:r>
            <a:r>
              <a:rPr lang="nb-NO" dirty="0" err="1" smtClean="0"/>
              <a:t>reasons</a:t>
            </a:r>
            <a:r>
              <a:rPr lang="nb-NO" dirty="0" smtClean="0"/>
              <a:t> to </a:t>
            </a:r>
            <a:r>
              <a:rPr lang="nb-NO" dirty="0" err="1" smtClean="0"/>
              <a:t>believe</a:t>
            </a:r>
            <a:r>
              <a:rPr lang="nb-NO" dirty="0" smtClean="0"/>
              <a:t>» </a:t>
            </a:r>
            <a:r>
              <a:rPr lang="nb-NO" dirty="0" err="1" smtClean="0"/>
              <a:t>that</a:t>
            </a:r>
            <a:r>
              <a:rPr lang="nb-NO" dirty="0" smtClean="0"/>
              <a:t> different </a:t>
            </a:r>
            <a:r>
              <a:rPr lang="nb-NO" dirty="0" err="1" smtClean="0"/>
              <a:t>treatment</a:t>
            </a:r>
            <a:r>
              <a:rPr lang="nb-NO" dirty="0" smtClean="0"/>
              <a:t> has </a:t>
            </a:r>
            <a:r>
              <a:rPr lang="nb-NO" dirty="0" err="1" smtClean="0"/>
              <a:t>occurred</a:t>
            </a:r>
            <a:endParaRPr lang="nb-NO" dirty="0" smtClean="0"/>
          </a:p>
          <a:p>
            <a:r>
              <a:rPr lang="nb-NO" dirty="0" smtClean="0"/>
              <a:t>Respondent must </a:t>
            </a:r>
            <a:r>
              <a:rPr lang="nb-NO" dirty="0" err="1" smtClean="0"/>
              <a:t>rebut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68264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dirty="0" err="1" smtClean="0"/>
              <a:t>Thank</a:t>
            </a:r>
            <a:r>
              <a:rPr lang="nb-NO" altLang="nb-NO" dirty="0" smtClean="0"/>
              <a:t> </a:t>
            </a:r>
            <a:r>
              <a:rPr lang="nb-NO" altLang="nb-NO" smtClean="0"/>
              <a:t>you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altLang="nb-NO" smtClean="0"/>
              <a:t>The Equality and </a:t>
            </a:r>
          </a:p>
          <a:p>
            <a:pPr algn="ctr" eaLnBrk="1" hangingPunct="1">
              <a:buFontTx/>
              <a:buNone/>
            </a:pPr>
            <a:r>
              <a:rPr lang="en-GB" altLang="nb-NO" smtClean="0"/>
              <a:t>Anti-Discrimination Ombud</a:t>
            </a:r>
          </a:p>
          <a:p>
            <a:pPr algn="ctr" eaLnBrk="1" hangingPunct="1">
              <a:buFontTx/>
              <a:buNone/>
            </a:pPr>
            <a:endParaRPr lang="nb-NO" altLang="nb-NO" smtClean="0"/>
          </a:p>
          <a:p>
            <a:pPr algn="ctr" eaLnBrk="1" hangingPunct="1">
              <a:buFontTx/>
              <a:buNone/>
            </a:pPr>
            <a:r>
              <a:rPr lang="nb-NO" altLang="nb-NO" smtClean="0"/>
              <a:t>Telephone: +47 24 05 59 50</a:t>
            </a:r>
          </a:p>
          <a:p>
            <a:pPr algn="ctr" eaLnBrk="1" hangingPunct="1">
              <a:buFontTx/>
              <a:buNone/>
            </a:pPr>
            <a:r>
              <a:rPr lang="nb-NO" altLang="nb-NO" smtClean="0"/>
              <a:t>E-mail: post@ldo.no</a:t>
            </a:r>
          </a:p>
          <a:p>
            <a:pPr algn="ctr" eaLnBrk="1" hangingPunct="1">
              <a:buFontTx/>
              <a:buNone/>
            </a:pPr>
            <a:r>
              <a:rPr lang="nb-NO" altLang="nb-NO" smtClean="0"/>
              <a:t>Internet: www.ldo.no</a:t>
            </a:r>
          </a:p>
        </p:txBody>
      </p:sp>
    </p:spTree>
    <p:extLst>
      <p:ext uri="{BB962C8B-B14F-4D97-AF65-F5344CB8AC3E}">
        <p14:creationId xmlns:p14="http://schemas.microsoft.com/office/powerpoint/2010/main" val="387551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nb-NO" smtClean="0"/>
              <a:t>Legislation and structure</a:t>
            </a:r>
            <a:endParaRPr lang="nb-NO" altLang="nb-NO" smtClean="0"/>
          </a:p>
        </p:txBody>
      </p:sp>
      <p:pic>
        <p:nvPicPr>
          <p:cNvPr id="5124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nb-NO" sz="2000" dirty="0" smtClean="0"/>
              <a:t>Gender Equality Act 1978, 2013</a:t>
            </a:r>
          </a:p>
          <a:p>
            <a:pPr eaLnBrk="1" hangingPunct="1"/>
            <a:r>
              <a:rPr lang="en-GB" altLang="nb-NO" sz="2000" dirty="0" smtClean="0"/>
              <a:t>Anti-discrimination Act 2005, 2013</a:t>
            </a:r>
          </a:p>
          <a:p>
            <a:pPr eaLnBrk="1" hangingPunct="1"/>
            <a:r>
              <a:rPr lang="en-GB" altLang="nb-NO" sz="2000" dirty="0" smtClean="0"/>
              <a:t>Discrimination and Accessibility Act 2008, 2013</a:t>
            </a:r>
          </a:p>
          <a:p>
            <a:pPr eaLnBrk="1" hangingPunct="1"/>
            <a:r>
              <a:rPr lang="en-GB" altLang="nb-NO" sz="2000" dirty="0" smtClean="0"/>
              <a:t>Discrimination  Law on Sexual Orientation (gender expression and gender identity) 2013</a:t>
            </a:r>
          </a:p>
          <a:p>
            <a:pPr eaLnBrk="1" hangingPunct="1"/>
            <a:r>
              <a:rPr lang="en-GB" altLang="nb-NO" sz="2000" dirty="0" smtClean="0"/>
              <a:t>Other legislation</a:t>
            </a:r>
          </a:p>
          <a:p>
            <a:pPr lvl="1" eaLnBrk="1" hangingPunct="1"/>
            <a:r>
              <a:rPr lang="en-GB" altLang="nb-NO" sz="2000" dirty="0" smtClean="0"/>
              <a:t>Labour Environment Act (political opinion, labour unions, age, sexual orientation)</a:t>
            </a:r>
          </a:p>
          <a:p>
            <a:pPr lvl="1" eaLnBrk="1" hangingPunct="1"/>
            <a:r>
              <a:rPr lang="en-GB" altLang="nb-NO" sz="2000" dirty="0" smtClean="0"/>
              <a:t>Housing legislation (sexual orientation)</a:t>
            </a:r>
          </a:p>
          <a:p>
            <a:pPr eaLnBrk="1" hangingPunct="1"/>
            <a:r>
              <a:rPr lang="en-GB" altLang="nb-NO" sz="2000" dirty="0" smtClean="0"/>
              <a:t> CEDAW, CERD and CRPD</a:t>
            </a:r>
          </a:p>
          <a:p>
            <a:pPr eaLnBrk="1" hangingPunct="1"/>
            <a:r>
              <a:rPr lang="en-GB" altLang="nb-NO" sz="2000" dirty="0" smtClean="0"/>
              <a:t>Anti-discrimination </a:t>
            </a:r>
            <a:r>
              <a:rPr lang="en-GB" altLang="nb-NO" sz="2000" dirty="0" err="1" smtClean="0"/>
              <a:t>Ombud</a:t>
            </a:r>
            <a:r>
              <a:rPr lang="en-GB" altLang="nb-NO" sz="2000" dirty="0" smtClean="0"/>
              <a:t> Act</a:t>
            </a:r>
          </a:p>
          <a:p>
            <a:pPr lvl="1" eaLnBrk="1" hangingPunct="1"/>
            <a:r>
              <a:rPr lang="en-GB" altLang="nb-NO" sz="2000" dirty="0" smtClean="0"/>
              <a:t>Structure and organisation, Roles and tasks</a:t>
            </a:r>
          </a:p>
          <a:p>
            <a:pPr eaLnBrk="1" hangingPunct="1"/>
            <a:endParaRPr lang="nb-NO" alt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302235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dirty="0" smtClean="0"/>
              <a:t>The </a:t>
            </a:r>
            <a:r>
              <a:rPr lang="nb-NO" altLang="nb-NO" dirty="0" err="1" smtClean="0"/>
              <a:t>Equality</a:t>
            </a:r>
            <a:r>
              <a:rPr lang="nb-NO" altLang="nb-NO" dirty="0" smtClean="0"/>
              <a:t> and Anti-</a:t>
            </a:r>
            <a:r>
              <a:rPr lang="nb-NO" altLang="nb-NO" dirty="0" err="1"/>
              <a:t>D</a:t>
            </a:r>
            <a:r>
              <a:rPr lang="nb-NO" altLang="nb-NO" dirty="0" err="1" smtClean="0"/>
              <a:t>iscrimination</a:t>
            </a:r>
            <a:r>
              <a:rPr lang="nb-NO" altLang="nb-NO" dirty="0" smtClean="0"/>
              <a:t> Tribunal</a:t>
            </a:r>
          </a:p>
        </p:txBody>
      </p:sp>
      <p:pic>
        <p:nvPicPr>
          <p:cNvPr id="6148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1683778"/>
            <a:ext cx="7772400" cy="4419600"/>
          </a:xfrm>
        </p:spPr>
        <p:txBody>
          <a:bodyPr/>
          <a:lstStyle/>
          <a:p>
            <a:pPr eaLnBrk="1" hangingPunct="1"/>
            <a:r>
              <a:rPr lang="en-GB" altLang="nb-NO" dirty="0" err="1" smtClean="0"/>
              <a:t>Administrativ</a:t>
            </a:r>
            <a:r>
              <a:rPr lang="en-GB" altLang="nb-NO" dirty="0" smtClean="0"/>
              <a:t> body</a:t>
            </a:r>
          </a:p>
          <a:p>
            <a:pPr eaLnBrk="1" hangingPunct="1"/>
            <a:r>
              <a:rPr lang="en-GB" altLang="nb-NO" b="0" dirty="0" smtClean="0"/>
              <a:t>Makes legally binding decisions in individual cases</a:t>
            </a:r>
          </a:p>
          <a:p>
            <a:pPr eaLnBrk="1" hangingPunct="1"/>
            <a:r>
              <a:rPr lang="en-GB" altLang="nb-NO" b="0" dirty="0" smtClean="0"/>
              <a:t>Orders measures to prevent and rectify discriminatory conditions</a:t>
            </a:r>
          </a:p>
          <a:p>
            <a:pPr eaLnBrk="1" hangingPunct="1"/>
            <a:r>
              <a:rPr lang="en-GB" altLang="nb-NO" b="0" dirty="0" smtClean="0"/>
              <a:t>Issues coercive fines</a:t>
            </a:r>
          </a:p>
          <a:p>
            <a:pPr eaLnBrk="1" hangingPunct="1">
              <a:buFontTx/>
              <a:buNone/>
            </a:pPr>
            <a:endParaRPr lang="en-GB" altLang="nb-NO" b="0" dirty="0" smtClean="0"/>
          </a:p>
          <a:p>
            <a:pPr eaLnBrk="1" hangingPunct="1"/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3827919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 err="1" smtClean="0"/>
              <a:t>History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E87A17"/>
              </a:buClr>
              <a:defRPr/>
            </a:pPr>
            <a:r>
              <a:rPr lang="nb-NO" altLang="nb-NO" sz="2400" dirty="0">
                <a:solidFill>
                  <a:srgbClr val="000000"/>
                </a:solidFill>
              </a:rPr>
              <a:t>It all </a:t>
            </a:r>
            <a:r>
              <a:rPr lang="nb-NO" altLang="nb-NO" sz="2400" dirty="0" err="1">
                <a:solidFill>
                  <a:srgbClr val="000000"/>
                </a:solidFill>
              </a:rPr>
              <a:t>started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with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the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Gender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Equality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Act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of</a:t>
            </a:r>
            <a:r>
              <a:rPr lang="nb-NO" altLang="nb-NO" sz="2400" dirty="0">
                <a:solidFill>
                  <a:srgbClr val="000000"/>
                </a:solidFill>
              </a:rPr>
              <a:t> 1979</a:t>
            </a:r>
          </a:p>
          <a:p>
            <a:pPr lvl="0">
              <a:buClr>
                <a:srgbClr val="E87A17"/>
              </a:buClr>
              <a:defRPr/>
            </a:pPr>
            <a:r>
              <a:rPr lang="nb-NO" altLang="nb-NO" sz="2400" dirty="0">
                <a:solidFill>
                  <a:srgbClr val="000000"/>
                </a:solidFill>
              </a:rPr>
              <a:t>Purpose: </a:t>
            </a:r>
            <a:r>
              <a:rPr lang="nb-NO" altLang="nb-NO" sz="2400" dirty="0" err="1">
                <a:solidFill>
                  <a:srgbClr val="000000"/>
                </a:solidFill>
              </a:rPr>
              <a:t>Promote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gender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equality</a:t>
            </a:r>
            <a:endParaRPr lang="nb-NO" altLang="nb-NO" sz="2400" dirty="0">
              <a:solidFill>
                <a:srgbClr val="000000"/>
              </a:solidFill>
            </a:endParaRPr>
          </a:p>
          <a:p>
            <a:pPr lvl="0">
              <a:buClr>
                <a:srgbClr val="E87A17"/>
              </a:buClr>
              <a:defRPr/>
            </a:pPr>
            <a:r>
              <a:rPr lang="nb-NO" altLang="nb-NO" sz="2400" dirty="0">
                <a:solidFill>
                  <a:srgbClr val="000000"/>
                </a:solidFill>
              </a:rPr>
              <a:t>The </a:t>
            </a:r>
            <a:r>
              <a:rPr lang="nb-NO" altLang="nb-NO" sz="2400" dirty="0" err="1">
                <a:solidFill>
                  <a:srgbClr val="000000"/>
                </a:solidFill>
              </a:rPr>
              <a:t>Gender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Equality</a:t>
            </a:r>
            <a:r>
              <a:rPr lang="nb-NO" altLang="nb-NO" sz="2400" dirty="0">
                <a:solidFill>
                  <a:srgbClr val="000000"/>
                </a:solidFill>
              </a:rPr>
              <a:t> Ombud </a:t>
            </a:r>
            <a:r>
              <a:rPr lang="nb-NO" altLang="nb-NO" sz="2400" dirty="0" err="1">
                <a:solidFill>
                  <a:srgbClr val="000000"/>
                </a:solidFill>
              </a:rPr>
              <a:t>was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established</a:t>
            </a:r>
            <a:r>
              <a:rPr lang="nb-NO" altLang="nb-NO" sz="2400" dirty="0">
                <a:solidFill>
                  <a:srgbClr val="000000"/>
                </a:solidFill>
              </a:rPr>
              <a:t> at </a:t>
            </a:r>
            <a:r>
              <a:rPr lang="nb-NO" altLang="nb-NO" sz="2400" dirty="0" err="1">
                <a:solidFill>
                  <a:srgbClr val="000000"/>
                </a:solidFill>
              </a:rPr>
              <a:t>the</a:t>
            </a:r>
            <a:r>
              <a:rPr lang="nb-NO" altLang="nb-NO" sz="2400" dirty="0">
                <a:solidFill>
                  <a:srgbClr val="000000"/>
                </a:solidFill>
              </a:rPr>
              <a:t> same time to </a:t>
            </a:r>
            <a:r>
              <a:rPr lang="nb-NO" altLang="nb-NO" sz="2400" dirty="0" err="1">
                <a:solidFill>
                  <a:srgbClr val="000000"/>
                </a:solidFill>
              </a:rPr>
              <a:t>enforce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the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Act</a:t>
            </a:r>
            <a:endParaRPr lang="nb-NO" altLang="nb-NO" sz="2400" dirty="0">
              <a:solidFill>
                <a:srgbClr val="000000"/>
              </a:solidFill>
            </a:endParaRPr>
          </a:p>
          <a:p>
            <a:pPr lvl="0">
              <a:buClr>
                <a:srgbClr val="E87A17"/>
              </a:buClr>
              <a:defRPr/>
            </a:pPr>
            <a:r>
              <a:rPr lang="nb-NO" altLang="nb-NO" sz="2400" dirty="0" err="1">
                <a:solidFill>
                  <a:srgbClr val="000000"/>
                </a:solidFill>
              </a:rPr>
              <a:t>Creation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of</a:t>
            </a:r>
            <a:r>
              <a:rPr lang="nb-NO" altLang="nb-NO" sz="2400" dirty="0">
                <a:solidFill>
                  <a:srgbClr val="000000"/>
                </a:solidFill>
              </a:rPr>
              <a:t> The </a:t>
            </a:r>
            <a:r>
              <a:rPr lang="nb-NO" altLang="nb-NO" sz="2400" dirty="0" err="1">
                <a:solidFill>
                  <a:srgbClr val="000000"/>
                </a:solidFill>
              </a:rPr>
              <a:t>Equality</a:t>
            </a:r>
            <a:r>
              <a:rPr lang="nb-NO" altLang="nb-NO" sz="2400" dirty="0">
                <a:solidFill>
                  <a:srgbClr val="000000"/>
                </a:solidFill>
              </a:rPr>
              <a:t> and Anti-</a:t>
            </a:r>
            <a:r>
              <a:rPr lang="nb-NO" altLang="nb-NO" sz="2400" dirty="0" err="1">
                <a:solidFill>
                  <a:srgbClr val="000000"/>
                </a:solidFill>
              </a:rPr>
              <a:t>Discrimination</a:t>
            </a:r>
            <a:r>
              <a:rPr lang="nb-NO" altLang="nb-NO" sz="2400" dirty="0">
                <a:solidFill>
                  <a:srgbClr val="000000"/>
                </a:solidFill>
              </a:rPr>
              <a:t> Ombud 2006, Anti- </a:t>
            </a:r>
            <a:r>
              <a:rPr lang="nb-NO" altLang="nb-NO" sz="2400" dirty="0" err="1">
                <a:solidFill>
                  <a:srgbClr val="000000"/>
                </a:solidFill>
              </a:rPr>
              <a:t>Discrimination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Act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plus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housing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laws</a:t>
            </a:r>
            <a:r>
              <a:rPr lang="nb-NO" altLang="nb-NO" sz="2400" dirty="0">
                <a:solidFill>
                  <a:srgbClr val="000000"/>
                </a:solidFill>
              </a:rPr>
              <a:t>. DTL 2009 </a:t>
            </a:r>
          </a:p>
          <a:p>
            <a:pPr lvl="0">
              <a:buClr>
                <a:srgbClr val="E87A17"/>
              </a:buClr>
              <a:defRPr/>
            </a:pPr>
            <a:r>
              <a:rPr lang="nb-NO" altLang="nb-NO" sz="2400" dirty="0" err="1">
                <a:solidFill>
                  <a:srgbClr val="000000"/>
                </a:solidFill>
              </a:rPr>
              <a:t>Fragmented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legislation</a:t>
            </a:r>
            <a:endParaRPr lang="nb-NO" altLang="nb-NO" sz="2400" dirty="0">
              <a:solidFill>
                <a:srgbClr val="000000"/>
              </a:solidFill>
            </a:endParaRPr>
          </a:p>
          <a:p>
            <a:pPr lvl="0">
              <a:buClr>
                <a:srgbClr val="E87A17"/>
              </a:buClr>
              <a:defRPr/>
            </a:pPr>
            <a:r>
              <a:rPr lang="nb-NO" altLang="nb-NO" sz="2400" dirty="0">
                <a:solidFill>
                  <a:srgbClr val="000000"/>
                </a:solidFill>
              </a:rPr>
              <a:t>New anti-</a:t>
            </a:r>
            <a:r>
              <a:rPr lang="nb-NO" altLang="nb-NO" sz="2400" dirty="0" err="1">
                <a:solidFill>
                  <a:srgbClr val="000000"/>
                </a:solidFill>
              </a:rPr>
              <a:t>discrimination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Acts</a:t>
            </a:r>
            <a:r>
              <a:rPr lang="nb-NO" altLang="nb-NO" sz="2400" dirty="0">
                <a:solidFill>
                  <a:srgbClr val="000000"/>
                </a:solidFill>
              </a:rPr>
              <a:t> </a:t>
            </a:r>
            <a:r>
              <a:rPr lang="nb-NO" altLang="nb-NO" sz="2400" dirty="0" err="1">
                <a:solidFill>
                  <a:srgbClr val="000000"/>
                </a:solidFill>
              </a:rPr>
              <a:t>of</a:t>
            </a:r>
            <a:r>
              <a:rPr lang="nb-NO" altLang="nb-NO" sz="2400" dirty="0">
                <a:solidFill>
                  <a:srgbClr val="000000"/>
                </a:solidFill>
              </a:rPr>
              <a:t> 2013.Harmonizing purpose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4915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mtClean="0"/>
              <a:t>The Gender Equality Act</a:t>
            </a:r>
          </a:p>
        </p:txBody>
      </p:sp>
      <p:pic>
        <p:nvPicPr>
          <p:cNvPr id="7172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 eaLnBrk="1" hangingPunct="1">
              <a:buFontTx/>
              <a:buNone/>
            </a:pPr>
            <a:r>
              <a:rPr lang="en-GB" altLang="nb-NO" sz="2400" smtClean="0"/>
              <a:t>Incorporation of CEDAW</a:t>
            </a:r>
          </a:p>
          <a:p>
            <a:pPr marL="990600" lvl="1" indent="-533400" eaLnBrk="1" hangingPunct="1">
              <a:buFontTx/>
              <a:buNone/>
            </a:pPr>
            <a:r>
              <a:rPr lang="en-GB" altLang="nb-NO" sz="2400" smtClean="0"/>
              <a:t>Main elements:</a:t>
            </a:r>
          </a:p>
          <a:p>
            <a:pPr marL="990600" lvl="1" indent="-533400" eaLnBrk="1" hangingPunct="1"/>
            <a:r>
              <a:rPr lang="en-GB" altLang="nb-NO" sz="2400" smtClean="0"/>
              <a:t>Direct and indirect differential treatment</a:t>
            </a:r>
          </a:p>
          <a:p>
            <a:pPr marL="990600" lvl="1" indent="-533400" eaLnBrk="1" hangingPunct="1"/>
            <a:r>
              <a:rPr lang="en-GB" altLang="nb-NO" sz="2400" smtClean="0"/>
              <a:t>Affirmative actions</a:t>
            </a:r>
          </a:p>
          <a:p>
            <a:pPr marL="990600" lvl="1" indent="-533400" eaLnBrk="1" hangingPunct="1"/>
            <a:r>
              <a:rPr lang="en-GB" altLang="nb-NO" sz="2400" smtClean="0"/>
              <a:t>Equal payment for work of equal value</a:t>
            </a:r>
          </a:p>
          <a:p>
            <a:pPr marL="990600" lvl="1" indent="-533400" eaLnBrk="1" hangingPunct="1"/>
            <a:r>
              <a:rPr lang="en-GB" altLang="nb-NO" sz="2400" smtClean="0"/>
              <a:t>Equal right to education</a:t>
            </a:r>
          </a:p>
          <a:p>
            <a:pPr marL="990600" lvl="1" indent="-533400" eaLnBrk="1" hangingPunct="1"/>
            <a:r>
              <a:rPr lang="en-GB" altLang="nb-NO" sz="2400" smtClean="0"/>
              <a:t>Harassment</a:t>
            </a:r>
          </a:p>
          <a:p>
            <a:pPr marL="990600" lvl="1" indent="-533400" eaLnBrk="1" hangingPunct="1"/>
            <a:r>
              <a:rPr lang="en-GB" altLang="nb-NO" sz="2400" smtClean="0"/>
              <a:t>Shared burden of proof</a:t>
            </a:r>
          </a:p>
          <a:p>
            <a:pPr marL="990600" lvl="1" indent="-533400" eaLnBrk="1" hangingPunct="1"/>
            <a:r>
              <a:rPr lang="en-GB" altLang="nb-NO" sz="2400" smtClean="0"/>
              <a:t>Duty to promote Gender equality</a:t>
            </a:r>
          </a:p>
          <a:p>
            <a:pPr marL="990600" lvl="1" indent="-533400" eaLnBrk="1" hangingPunct="1"/>
            <a:r>
              <a:rPr lang="en-GB" altLang="nb-NO" sz="2400" smtClean="0"/>
              <a:t>Duty to report (annually) on status and measures</a:t>
            </a:r>
          </a:p>
          <a:p>
            <a:pPr marL="609600" indent="-609600" eaLnBrk="1" hangingPunct="1"/>
            <a:endParaRPr lang="nb-NO" altLang="nb-NO" sz="2800" smtClean="0"/>
          </a:p>
        </p:txBody>
      </p:sp>
    </p:spTree>
    <p:extLst>
      <p:ext uri="{BB962C8B-B14F-4D97-AF65-F5344CB8AC3E}">
        <p14:creationId xmlns:p14="http://schemas.microsoft.com/office/powerpoint/2010/main" val="3218394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z="4000" dirty="0" smtClean="0"/>
              <a:t>Scope</a:t>
            </a:r>
          </a:p>
        </p:txBody>
      </p:sp>
      <p:pic>
        <p:nvPicPr>
          <p:cNvPr id="9220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 dirty="0" smtClean="0"/>
              <a:t>General nature – covers all </a:t>
            </a:r>
            <a:r>
              <a:rPr lang="nb-NO" altLang="nb-NO" dirty="0" err="1" smtClean="0"/>
              <a:t>sectors</a:t>
            </a:r>
            <a:endParaRPr lang="nb-NO" altLang="nb-NO" dirty="0" smtClean="0"/>
          </a:p>
          <a:p>
            <a:pPr eaLnBrk="1" hangingPunct="1"/>
            <a:r>
              <a:rPr lang="nb-NO" altLang="nb-NO" dirty="0" err="1" smtClean="0"/>
              <a:t>Exceptions</a:t>
            </a:r>
            <a:r>
              <a:rPr lang="nb-NO" altLang="nb-NO" dirty="0" smtClean="0"/>
              <a:t>: </a:t>
            </a:r>
          </a:p>
          <a:p>
            <a:pPr lvl="1" eaLnBrk="1" hangingPunct="1"/>
            <a:r>
              <a:rPr lang="nb-NO" altLang="nb-NO" dirty="0" smtClean="0"/>
              <a:t>Not to be </a:t>
            </a:r>
            <a:r>
              <a:rPr lang="nb-NO" altLang="nb-NO" dirty="0" err="1" smtClean="0"/>
              <a:t>enforced</a:t>
            </a:r>
            <a:r>
              <a:rPr lang="nb-NO" altLang="nb-NO" dirty="0" smtClean="0"/>
              <a:t> in </a:t>
            </a:r>
            <a:r>
              <a:rPr lang="nb-NO" altLang="nb-NO" dirty="0" err="1" smtClean="0"/>
              <a:t>the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sphere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of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family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life</a:t>
            </a:r>
            <a:r>
              <a:rPr lang="nb-NO" altLang="nb-NO" dirty="0" smtClean="0"/>
              <a:t> and personal matters</a:t>
            </a:r>
          </a:p>
          <a:p>
            <a:pPr lvl="1" eaLnBrk="1" hangingPunct="1"/>
            <a:r>
              <a:rPr lang="nb-NO" altLang="nb-NO" dirty="0" err="1" smtClean="0"/>
              <a:t>Removal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of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previous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exception</a:t>
            </a:r>
            <a:r>
              <a:rPr lang="nb-NO" altLang="nb-NO" dirty="0" smtClean="0"/>
              <a:t> for </a:t>
            </a:r>
            <a:r>
              <a:rPr lang="nb-NO" altLang="nb-NO" dirty="0" err="1" smtClean="0"/>
              <a:t>religious</a:t>
            </a:r>
            <a:r>
              <a:rPr lang="nb-NO" altLang="nb-NO" dirty="0" smtClean="0"/>
              <a:t> </a:t>
            </a:r>
            <a:r>
              <a:rPr lang="nb-NO" altLang="nb-NO" dirty="0" err="1" smtClean="0"/>
              <a:t>communities</a:t>
            </a:r>
            <a:r>
              <a:rPr lang="nb-NO" altLang="nb-NO" dirty="0" smtClean="0"/>
              <a:t>*</a:t>
            </a:r>
          </a:p>
          <a:p>
            <a:pPr eaLnBrk="1" hangingPunct="1"/>
            <a:endParaRPr lang="nb-NO" altLang="nb-NO" dirty="0" smtClean="0"/>
          </a:p>
          <a:p>
            <a:pPr eaLnBrk="1" hangingPunct="1"/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15242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LoDO_profilelement_04 ko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0"/>
            <a:ext cx="42116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 sz="4000" dirty="0" smtClean="0"/>
              <a:t>General </a:t>
            </a:r>
            <a:r>
              <a:rPr lang="nb-NO" altLang="nb-NO" sz="4000" dirty="0" err="1" smtClean="0"/>
              <a:t>Clause</a:t>
            </a:r>
            <a:endParaRPr lang="nb-NO" altLang="nb-NO" sz="4000" dirty="0" smtClean="0"/>
          </a:p>
        </p:txBody>
      </p:sp>
      <p:pic>
        <p:nvPicPr>
          <p:cNvPr id="10244" name="Picture 4" descr="LoDO_Logo_al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92825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Char char="•"/>
            </a:pPr>
            <a:r>
              <a:rPr lang="nb-NO" altLang="nb-NO" sz="2400" b="1" smtClean="0"/>
              <a:t>Direct discrimination</a:t>
            </a:r>
          </a:p>
          <a:p>
            <a:pPr lvl="1" eaLnBrk="1" hangingPunct="1"/>
            <a:r>
              <a:rPr lang="nb-NO" altLang="nb-NO" sz="2400" smtClean="0"/>
              <a:t>Unequal treatment of men and women due to  the fact they are of a different sex</a:t>
            </a:r>
          </a:p>
          <a:p>
            <a:pPr lvl="1" eaLnBrk="1" hangingPunct="1"/>
            <a:r>
              <a:rPr lang="nb-NO" altLang="nb-NO" sz="2400" smtClean="0"/>
              <a:t>Unequal treatment due to pregnancy or use of parental rights awarded each sex in connection with childbirth, past assumed, future and by association </a:t>
            </a:r>
          </a:p>
          <a:p>
            <a:pPr lvl="1" eaLnBrk="1" hangingPunct="1">
              <a:buFontTx/>
              <a:buChar char="•"/>
            </a:pPr>
            <a:r>
              <a:rPr lang="nb-NO" altLang="nb-NO" sz="2400" b="1" smtClean="0"/>
              <a:t>Indirect discrimination</a:t>
            </a:r>
            <a:r>
              <a:rPr lang="nb-NO" altLang="nb-NO" sz="2400" smtClean="0"/>
              <a:t>: </a:t>
            </a:r>
          </a:p>
          <a:p>
            <a:pPr lvl="1" eaLnBrk="1" hangingPunct="1"/>
            <a:r>
              <a:rPr lang="nb-NO" altLang="nb-NO" sz="2400" smtClean="0"/>
              <a:t>Unequal treatment of full-time and part-time employees</a:t>
            </a:r>
          </a:p>
          <a:p>
            <a:pPr lvl="1" eaLnBrk="1" hangingPunct="1"/>
            <a:r>
              <a:rPr lang="nb-NO" altLang="nb-NO" sz="2400" smtClean="0"/>
              <a:t>Unequal treatment in connection with use of extended parental leave</a:t>
            </a:r>
          </a:p>
        </p:txBody>
      </p:sp>
    </p:spTree>
    <p:extLst>
      <p:ext uri="{BB962C8B-B14F-4D97-AF65-F5344CB8AC3E}">
        <p14:creationId xmlns:p14="http://schemas.microsoft.com/office/powerpoint/2010/main" val="803694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5F0D77"/>
      </a:accent1>
      <a:accent2>
        <a:srgbClr val="E87A17"/>
      </a:accent2>
      <a:accent3>
        <a:srgbClr val="FFFFFF"/>
      </a:accent3>
      <a:accent4>
        <a:srgbClr val="000000"/>
      </a:accent4>
      <a:accent5>
        <a:srgbClr val="B6AABD"/>
      </a:accent5>
      <a:accent6>
        <a:srgbClr val="D26E14"/>
      </a:accent6>
      <a:hlink>
        <a:srgbClr val="B4B914"/>
      </a:hlink>
      <a:folHlink>
        <a:srgbClr val="828282"/>
      </a:folHlink>
    </a:clrScheme>
    <a:fontScheme name="LDO_PPT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96" charset="-128"/>
          </a:defRPr>
        </a:defPPr>
      </a:lstStyle>
    </a:lnDef>
  </a:objectDefaults>
  <a:extraClrSchemeLst>
    <a:extraClrScheme>
      <a:clrScheme name="LDO_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607</TotalTime>
  <Words>1413</Words>
  <Application>Microsoft Office PowerPoint</Application>
  <PresentationFormat>Skjermfremvisning (4:3)</PresentationFormat>
  <Paragraphs>209</Paragraphs>
  <Slides>32</Slides>
  <Notes>18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32</vt:i4>
      </vt:variant>
    </vt:vector>
  </HeadingPairs>
  <TitlesOfParts>
    <vt:vector size="37" baseType="lpstr">
      <vt:lpstr>Arial</vt:lpstr>
      <vt:lpstr>FagoNoRegular-Caps</vt:lpstr>
      <vt:lpstr>Times</vt:lpstr>
      <vt:lpstr>ヒラギノ角ゴ Pro W3</vt:lpstr>
      <vt:lpstr>blank</vt:lpstr>
      <vt:lpstr>The Equality and  Anti-Discrimination Ombud</vt:lpstr>
      <vt:lpstr>Structure and organisation</vt:lpstr>
      <vt:lpstr>Roles and tasks</vt:lpstr>
      <vt:lpstr>Legislation and structure</vt:lpstr>
      <vt:lpstr>The Equality and Anti-Discrimination Tribunal</vt:lpstr>
      <vt:lpstr>History</vt:lpstr>
      <vt:lpstr>The Gender Equality Act</vt:lpstr>
      <vt:lpstr>Scope</vt:lpstr>
      <vt:lpstr>General Clause</vt:lpstr>
      <vt:lpstr> Affirmative Action</vt:lpstr>
      <vt:lpstr> Public appointments: Representation in public committees etc</vt:lpstr>
      <vt:lpstr>Gender Equality in employment  </vt:lpstr>
      <vt:lpstr>Equal Pay</vt:lpstr>
      <vt:lpstr>Equal right to Education</vt:lpstr>
      <vt:lpstr>Gender based and sexual harassment and further prohibitions</vt:lpstr>
      <vt:lpstr>Liability for Damages</vt:lpstr>
      <vt:lpstr>Duty to promote gender equality</vt:lpstr>
      <vt:lpstr>The Anti-Discrimination Act </vt:lpstr>
      <vt:lpstr>The Anti-Discrimination Act</vt:lpstr>
      <vt:lpstr>Anti-Discrimination Act cont’d</vt:lpstr>
      <vt:lpstr>The Anti-Discrimination Act</vt:lpstr>
      <vt:lpstr>The Anti-discrimination and Accessibility Act (2009)</vt:lpstr>
      <vt:lpstr>Ombud case law: Anti-discrimination and Accessibility Act  </vt:lpstr>
      <vt:lpstr>Anti-Discrimination and  Accessibility Act (DTL)</vt:lpstr>
      <vt:lpstr>Discrimination Law on Sexual Orientation</vt:lpstr>
      <vt:lpstr>What and who is protected?</vt:lpstr>
      <vt:lpstr>Protection grounds</vt:lpstr>
      <vt:lpstr>Prohibitions and duties</vt:lpstr>
      <vt:lpstr>Challenges</vt:lpstr>
      <vt:lpstr>Examples of cases/questions Gender Identity</vt:lpstr>
      <vt:lpstr>Common rules for Burden of Proof 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Windows User</dc:creator>
  <cp:lastModifiedBy>Monica Hox</cp:lastModifiedBy>
  <cp:revision>87</cp:revision>
  <cp:lastPrinted>2014-05-06T13:44:31Z</cp:lastPrinted>
  <dcterms:created xsi:type="dcterms:W3CDTF">2010-05-12T11:47:08Z</dcterms:created>
  <dcterms:modified xsi:type="dcterms:W3CDTF">2017-04-03T14:13:54Z</dcterms:modified>
</cp:coreProperties>
</file>