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0" r:id="rId2"/>
    <p:sldId id="286" r:id="rId3"/>
    <p:sldId id="287" r:id="rId4"/>
    <p:sldId id="289" r:id="rId5"/>
    <p:sldId id="290" r:id="rId6"/>
    <p:sldId id="291" r:id="rId7"/>
    <p:sldId id="283" r:id="rId8"/>
    <p:sldId id="285" r:id="rId9"/>
  </p:sldIdLst>
  <p:sldSz cx="9144000" cy="6858000" type="screen4x3"/>
  <p:notesSz cx="6805613" cy="99441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2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8ABC"/>
    <a:srgbClr val="8E509B"/>
    <a:srgbClr val="59276C"/>
    <a:srgbClr val="331640"/>
    <a:srgbClr val="216379"/>
    <a:srgbClr val="A37EB1"/>
    <a:srgbClr val="A385B0"/>
    <a:srgbClr val="695173"/>
    <a:srgbClr val="B79AC2"/>
    <a:srgbClr val="B397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emastil 1 - utheving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emastil 1 - uthevin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ddels stil 2 - uthev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ddels stil 2 - uthev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iddels stil 2 -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iddels stil 2 - uthevin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85" autoAdjust="0"/>
    <p:restoredTop sz="80326" autoAdjust="0"/>
  </p:normalViewPr>
  <p:slideViewPr>
    <p:cSldViewPr>
      <p:cViewPr varScale="1">
        <p:scale>
          <a:sx n="86" d="100"/>
          <a:sy n="86" d="100"/>
        </p:scale>
        <p:origin x="-128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1908" y="60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B302EA-4452-4DB8-B977-340C15AF4729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8BF692D4-6FA7-49C6-91BE-FAF700EF8B16}">
      <dgm:prSet phldrT="[Tekst]"/>
      <dgm:spPr/>
      <dgm:t>
        <a:bodyPr/>
        <a:lstStyle/>
        <a:p>
          <a:pPr algn="r"/>
          <a:r>
            <a:rPr lang="nb-NO" dirty="0" err="1" smtClean="0"/>
            <a:t>Unknown</a:t>
          </a:r>
          <a:r>
            <a:rPr lang="nb-NO" dirty="0" smtClean="0"/>
            <a:t> </a:t>
          </a:r>
          <a:r>
            <a:rPr lang="nb-NO" dirty="0" err="1" smtClean="0"/>
            <a:t>number</a:t>
          </a:r>
          <a:r>
            <a:rPr lang="nb-NO" dirty="0" smtClean="0"/>
            <a:t> </a:t>
          </a:r>
          <a:r>
            <a:rPr lang="nb-NO" dirty="0" err="1" smtClean="0"/>
            <a:t>of</a:t>
          </a:r>
          <a:r>
            <a:rPr lang="nb-NO" dirty="0" smtClean="0"/>
            <a:t> </a:t>
          </a:r>
          <a:r>
            <a:rPr lang="nb-NO" dirty="0" err="1" smtClean="0"/>
            <a:t>events</a:t>
          </a:r>
          <a:endParaRPr lang="nb-NO" dirty="0"/>
        </a:p>
      </dgm:t>
    </dgm:pt>
    <dgm:pt modelId="{E86FB7DA-5721-4D1D-939A-AA01E4379CB0}" type="parTrans" cxnId="{58EE6E91-8214-48B4-B3AE-2C6A14A222C4}">
      <dgm:prSet/>
      <dgm:spPr/>
      <dgm:t>
        <a:bodyPr/>
        <a:lstStyle/>
        <a:p>
          <a:endParaRPr lang="nb-NO"/>
        </a:p>
      </dgm:t>
    </dgm:pt>
    <dgm:pt modelId="{EB607AC4-49CC-4C9D-9885-1CF66F45D0E5}" type="sibTrans" cxnId="{58EE6E91-8214-48B4-B3AE-2C6A14A222C4}">
      <dgm:prSet/>
      <dgm:spPr/>
      <dgm:t>
        <a:bodyPr/>
        <a:lstStyle/>
        <a:p>
          <a:endParaRPr lang="nb-NO"/>
        </a:p>
      </dgm:t>
    </dgm:pt>
    <dgm:pt modelId="{0DC38883-84C7-4485-86B2-CB58C3152366}">
      <dgm:prSet phldrT="[Tekst]"/>
      <dgm:spPr/>
      <dgm:t>
        <a:bodyPr/>
        <a:lstStyle/>
        <a:p>
          <a:pPr algn="r"/>
          <a:r>
            <a:rPr lang="nb-NO" dirty="0" smtClean="0"/>
            <a:t>139 cases</a:t>
          </a:r>
          <a:endParaRPr lang="nb-NO" dirty="0"/>
        </a:p>
      </dgm:t>
    </dgm:pt>
    <dgm:pt modelId="{36AFB9C5-AA78-4C93-A413-D527FA59073A}" type="parTrans" cxnId="{7604E7C3-4649-45C7-B6D1-E595C16CC72E}">
      <dgm:prSet/>
      <dgm:spPr/>
      <dgm:t>
        <a:bodyPr/>
        <a:lstStyle/>
        <a:p>
          <a:endParaRPr lang="nb-NO"/>
        </a:p>
      </dgm:t>
    </dgm:pt>
    <dgm:pt modelId="{C6F3686D-0020-47B2-9EAE-842E2EC61FA9}" type="sibTrans" cxnId="{7604E7C3-4649-45C7-B6D1-E595C16CC72E}">
      <dgm:prSet/>
      <dgm:spPr/>
      <dgm:t>
        <a:bodyPr/>
        <a:lstStyle/>
        <a:p>
          <a:endParaRPr lang="nb-NO"/>
        </a:p>
      </dgm:t>
    </dgm:pt>
    <dgm:pt modelId="{732D7F06-19BC-4495-B317-36A96097852F}">
      <dgm:prSet phldrT="[Tekst]"/>
      <dgm:spPr/>
      <dgm:t>
        <a:bodyPr/>
        <a:lstStyle/>
        <a:p>
          <a:pPr algn="r"/>
          <a:r>
            <a:rPr lang="nb-NO" dirty="0" smtClean="0"/>
            <a:t>30 </a:t>
          </a:r>
          <a:r>
            <a:rPr lang="nb-NO" dirty="0" err="1" smtClean="0"/>
            <a:t>complaints</a:t>
          </a:r>
          <a:r>
            <a:rPr lang="nb-NO" dirty="0" smtClean="0"/>
            <a:t>    </a:t>
          </a:r>
          <a:endParaRPr lang="nb-NO" dirty="0"/>
        </a:p>
      </dgm:t>
    </dgm:pt>
    <dgm:pt modelId="{F58F4D09-01AE-4FAC-B697-70EA9C73AD9F}" type="parTrans" cxnId="{5998A02A-AD48-48FD-A4FD-B0B69B79CD8B}">
      <dgm:prSet/>
      <dgm:spPr/>
      <dgm:t>
        <a:bodyPr/>
        <a:lstStyle/>
        <a:p>
          <a:endParaRPr lang="nb-NO"/>
        </a:p>
      </dgm:t>
    </dgm:pt>
    <dgm:pt modelId="{92DE6B7A-B91C-4711-91C7-A3103AB235A8}" type="sibTrans" cxnId="{5998A02A-AD48-48FD-A4FD-B0B69B79CD8B}">
      <dgm:prSet/>
      <dgm:spPr/>
      <dgm:t>
        <a:bodyPr/>
        <a:lstStyle/>
        <a:p>
          <a:endParaRPr lang="nb-NO"/>
        </a:p>
      </dgm:t>
    </dgm:pt>
    <dgm:pt modelId="{7D86CBC0-2E5C-4C9D-A66D-F4C9F0FD4966}">
      <dgm:prSet/>
      <dgm:spPr/>
      <dgm:t>
        <a:bodyPr/>
        <a:lstStyle/>
        <a:p>
          <a:pPr algn="r"/>
          <a:r>
            <a:rPr lang="nb-NO" dirty="0" smtClean="0"/>
            <a:t>19 statements</a:t>
          </a:r>
          <a:endParaRPr lang="nb-NO" dirty="0"/>
        </a:p>
      </dgm:t>
    </dgm:pt>
    <dgm:pt modelId="{B297F119-75BE-4944-9893-1AA4196D2D03}" type="parTrans" cxnId="{EF732E6F-D23A-4BA5-95F8-95D8F27B11DE}">
      <dgm:prSet/>
      <dgm:spPr/>
      <dgm:t>
        <a:bodyPr/>
        <a:lstStyle/>
        <a:p>
          <a:endParaRPr lang="nb-NO"/>
        </a:p>
      </dgm:t>
    </dgm:pt>
    <dgm:pt modelId="{724B5107-E389-4D94-B712-A9AFFB9C8645}" type="sibTrans" cxnId="{EF732E6F-D23A-4BA5-95F8-95D8F27B11DE}">
      <dgm:prSet/>
      <dgm:spPr/>
      <dgm:t>
        <a:bodyPr/>
        <a:lstStyle/>
        <a:p>
          <a:endParaRPr lang="nb-NO"/>
        </a:p>
      </dgm:t>
    </dgm:pt>
    <dgm:pt modelId="{34F4BAF7-AE24-41A8-82DD-27B3ED38E46A}">
      <dgm:prSet/>
      <dgm:spPr/>
      <dgm:t>
        <a:bodyPr/>
        <a:lstStyle/>
        <a:p>
          <a:pPr algn="r"/>
          <a:r>
            <a:rPr lang="nb-NO" dirty="0" smtClean="0"/>
            <a:t>7 </a:t>
          </a:r>
          <a:r>
            <a:rPr lang="nb-NO" dirty="0" err="1" smtClean="0"/>
            <a:t>breaches</a:t>
          </a:r>
          <a:r>
            <a:rPr lang="nb-NO" dirty="0" smtClean="0"/>
            <a:t> </a:t>
          </a:r>
          <a:r>
            <a:rPr lang="nb-NO" dirty="0" err="1" smtClean="0"/>
            <a:t>of</a:t>
          </a:r>
          <a:r>
            <a:rPr lang="nb-NO" dirty="0" smtClean="0"/>
            <a:t> </a:t>
          </a:r>
          <a:r>
            <a:rPr lang="nb-NO" dirty="0" err="1" smtClean="0"/>
            <a:t>law</a:t>
          </a:r>
          <a:r>
            <a:rPr lang="nb-NO" dirty="0" smtClean="0"/>
            <a:t> (6%)</a:t>
          </a:r>
          <a:endParaRPr lang="nb-NO" dirty="0"/>
        </a:p>
      </dgm:t>
    </dgm:pt>
    <dgm:pt modelId="{4B81589F-F34F-486A-85B2-3A0695340A0D}" type="parTrans" cxnId="{6596F638-F050-436B-8A34-96325E435DD6}">
      <dgm:prSet/>
      <dgm:spPr/>
      <dgm:t>
        <a:bodyPr/>
        <a:lstStyle/>
        <a:p>
          <a:endParaRPr lang="nb-NO"/>
        </a:p>
      </dgm:t>
    </dgm:pt>
    <dgm:pt modelId="{608FBD03-C47F-4944-9FED-77A07DC3FE0A}" type="sibTrans" cxnId="{6596F638-F050-436B-8A34-96325E435DD6}">
      <dgm:prSet/>
      <dgm:spPr/>
      <dgm:t>
        <a:bodyPr/>
        <a:lstStyle/>
        <a:p>
          <a:endParaRPr lang="nb-NO"/>
        </a:p>
      </dgm:t>
    </dgm:pt>
    <dgm:pt modelId="{A52EC46C-2217-4782-BD48-DF717F4AFD57}">
      <dgm:prSet/>
      <dgm:spPr/>
      <dgm:t>
        <a:bodyPr/>
        <a:lstStyle/>
        <a:p>
          <a:pPr algn="r"/>
          <a:r>
            <a:rPr lang="nb-NO" dirty="0" err="1" smtClean="0"/>
            <a:t>Unknown</a:t>
          </a:r>
          <a:r>
            <a:rPr lang="nb-NO" dirty="0" smtClean="0"/>
            <a:t> </a:t>
          </a:r>
          <a:r>
            <a:rPr lang="nb-NO" dirty="0" err="1" smtClean="0"/>
            <a:t>number</a:t>
          </a:r>
          <a:r>
            <a:rPr lang="nb-NO" dirty="0" smtClean="0"/>
            <a:t> </a:t>
          </a:r>
          <a:r>
            <a:rPr lang="nb-NO" dirty="0" err="1" smtClean="0"/>
            <a:t>of</a:t>
          </a:r>
          <a:r>
            <a:rPr lang="nb-NO" dirty="0" smtClean="0"/>
            <a:t> </a:t>
          </a:r>
          <a:r>
            <a:rPr lang="nb-NO" dirty="0" err="1" smtClean="0"/>
            <a:t>experiences</a:t>
          </a:r>
          <a:endParaRPr lang="nb-NO" dirty="0"/>
        </a:p>
      </dgm:t>
    </dgm:pt>
    <dgm:pt modelId="{CE38B158-AC06-4893-91F2-86A8F3CB6D65}" type="parTrans" cxnId="{C994792C-8926-4B04-8988-932E16305AF5}">
      <dgm:prSet/>
      <dgm:spPr/>
      <dgm:t>
        <a:bodyPr/>
        <a:lstStyle/>
        <a:p>
          <a:endParaRPr lang="nb-NO"/>
        </a:p>
      </dgm:t>
    </dgm:pt>
    <dgm:pt modelId="{5BBB7398-0F9F-4877-93DC-9355147390EE}" type="sibTrans" cxnId="{C994792C-8926-4B04-8988-932E16305AF5}">
      <dgm:prSet/>
      <dgm:spPr/>
      <dgm:t>
        <a:bodyPr/>
        <a:lstStyle/>
        <a:p>
          <a:endParaRPr lang="nb-NO"/>
        </a:p>
      </dgm:t>
    </dgm:pt>
    <dgm:pt modelId="{0D92B354-D88A-45EB-A323-2C31CFDA48B0}" type="pres">
      <dgm:prSet presAssocID="{B4B302EA-4452-4DB8-B977-340C15AF472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FB1548C2-7540-4BF6-94B6-2ED017A1090E}" type="pres">
      <dgm:prSet presAssocID="{8BF692D4-6FA7-49C6-91BE-FAF700EF8B16}" presName="circle1" presStyleLbl="node1" presStyleIdx="0" presStyleCnt="6"/>
      <dgm:spPr>
        <a:solidFill>
          <a:schemeClr val="accent5">
            <a:lumMod val="60000"/>
            <a:lumOff val="40000"/>
          </a:schemeClr>
        </a:solidFill>
      </dgm:spPr>
    </dgm:pt>
    <dgm:pt modelId="{D4E70752-2D89-4D4A-97F8-13DA59B36831}" type="pres">
      <dgm:prSet presAssocID="{8BF692D4-6FA7-49C6-91BE-FAF700EF8B16}" presName="space" presStyleCnt="0"/>
      <dgm:spPr/>
    </dgm:pt>
    <dgm:pt modelId="{21528AA8-1BA4-4443-B6DA-2EF58A752C8F}" type="pres">
      <dgm:prSet presAssocID="{8BF692D4-6FA7-49C6-91BE-FAF700EF8B16}" presName="rect1" presStyleLbl="alignAcc1" presStyleIdx="0" presStyleCnt="6" custScaleX="100000"/>
      <dgm:spPr/>
      <dgm:t>
        <a:bodyPr/>
        <a:lstStyle/>
        <a:p>
          <a:endParaRPr lang="nb-NO"/>
        </a:p>
      </dgm:t>
    </dgm:pt>
    <dgm:pt modelId="{1A0E0514-A3D2-4AA3-B305-86482652B94B}" type="pres">
      <dgm:prSet presAssocID="{A52EC46C-2217-4782-BD48-DF717F4AFD57}" presName="vertSpace2" presStyleLbl="node1" presStyleIdx="0" presStyleCnt="6"/>
      <dgm:spPr/>
    </dgm:pt>
    <dgm:pt modelId="{E6372258-23AA-4F6C-B3A1-CC98F9D17E48}" type="pres">
      <dgm:prSet presAssocID="{A52EC46C-2217-4782-BD48-DF717F4AFD57}" presName="circle2" presStyleLbl="node1" presStyleIdx="1" presStyleCnt="6"/>
      <dgm:spPr/>
    </dgm:pt>
    <dgm:pt modelId="{43A51D88-C1CA-481E-BA98-A929FFBA147B}" type="pres">
      <dgm:prSet presAssocID="{A52EC46C-2217-4782-BD48-DF717F4AFD57}" presName="rect2" presStyleLbl="alignAcc1" presStyleIdx="1" presStyleCnt="6"/>
      <dgm:spPr/>
      <dgm:t>
        <a:bodyPr/>
        <a:lstStyle/>
        <a:p>
          <a:endParaRPr lang="nb-NO"/>
        </a:p>
      </dgm:t>
    </dgm:pt>
    <dgm:pt modelId="{1072B3C9-C87F-448E-8878-2C9732F93747}" type="pres">
      <dgm:prSet presAssocID="{0DC38883-84C7-4485-86B2-CB58C3152366}" presName="vertSpace3" presStyleLbl="node1" presStyleIdx="1" presStyleCnt="6"/>
      <dgm:spPr/>
    </dgm:pt>
    <dgm:pt modelId="{C3DA44B0-5369-4AA5-866F-89AF6A314ED6}" type="pres">
      <dgm:prSet presAssocID="{0DC38883-84C7-4485-86B2-CB58C3152366}" presName="circle3" presStyleLbl="node1" presStyleIdx="2" presStyleCnt="6"/>
      <dgm:spPr>
        <a:solidFill>
          <a:srgbClr val="B5B716"/>
        </a:solidFill>
      </dgm:spPr>
      <dgm:t>
        <a:bodyPr/>
        <a:lstStyle/>
        <a:p>
          <a:endParaRPr lang="nb-NO"/>
        </a:p>
      </dgm:t>
    </dgm:pt>
    <dgm:pt modelId="{64FB7D9D-851B-4A75-B7D7-0ED159022FA9}" type="pres">
      <dgm:prSet presAssocID="{0DC38883-84C7-4485-86B2-CB58C3152366}" presName="rect3" presStyleLbl="alignAcc1" presStyleIdx="2" presStyleCnt="6"/>
      <dgm:spPr/>
      <dgm:t>
        <a:bodyPr/>
        <a:lstStyle/>
        <a:p>
          <a:endParaRPr lang="nb-NO"/>
        </a:p>
      </dgm:t>
    </dgm:pt>
    <dgm:pt modelId="{F92EE896-A968-4B95-90EF-573F016C68A8}" type="pres">
      <dgm:prSet presAssocID="{732D7F06-19BC-4495-B317-36A96097852F}" presName="vertSpace4" presStyleLbl="node1" presStyleIdx="2" presStyleCnt="6"/>
      <dgm:spPr/>
    </dgm:pt>
    <dgm:pt modelId="{B6B8CAE4-D7F9-4384-A618-2F71EA42903B}" type="pres">
      <dgm:prSet presAssocID="{732D7F06-19BC-4495-B317-36A96097852F}" presName="circle4" presStyleLbl="node1" presStyleIdx="3" presStyleCnt="6"/>
      <dgm:spPr>
        <a:solidFill>
          <a:srgbClr val="EB7F14"/>
        </a:solidFill>
      </dgm:spPr>
      <dgm:t>
        <a:bodyPr/>
        <a:lstStyle/>
        <a:p>
          <a:endParaRPr lang="nb-NO"/>
        </a:p>
      </dgm:t>
    </dgm:pt>
    <dgm:pt modelId="{D488B17C-A07A-45CB-889A-A4419658DE7F}" type="pres">
      <dgm:prSet presAssocID="{732D7F06-19BC-4495-B317-36A96097852F}" presName="rect4" presStyleLbl="alignAcc1" presStyleIdx="3" presStyleCnt="6"/>
      <dgm:spPr/>
      <dgm:t>
        <a:bodyPr/>
        <a:lstStyle/>
        <a:p>
          <a:endParaRPr lang="nb-NO"/>
        </a:p>
      </dgm:t>
    </dgm:pt>
    <dgm:pt modelId="{BADEBA90-9C00-41E2-9990-E2025C227928}" type="pres">
      <dgm:prSet presAssocID="{7D86CBC0-2E5C-4C9D-A66D-F4C9F0FD4966}" presName="vertSpace5" presStyleLbl="node1" presStyleIdx="3" presStyleCnt="6"/>
      <dgm:spPr/>
    </dgm:pt>
    <dgm:pt modelId="{82F9D6F6-F706-4E9E-A4FD-01353E87B53B}" type="pres">
      <dgm:prSet presAssocID="{7D86CBC0-2E5C-4C9D-A66D-F4C9F0FD4966}" presName="circle5" presStyleLbl="node1" presStyleIdx="4" presStyleCnt="6"/>
      <dgm:spPr>
        <a:solidFill>
          <a:schemeClr val="bg1">
            <a:lumMod val="75000"/>
          </a:schemeClr>
        </a:solidFill>
      </dgm:spPr>
      <dgm:t>
        <a:bodyPr/>
        <a:lstStyle/>
        <a:p>
          <a:endParaRPr lang="nb-NO"/>
        </a:p>
      </dgm:t>
    </dgm:pt>
    <dgm:pt modelId="{111D0F39-00DB-4168-BB96-0B753FA9983B}" type="pres">
      <dgm:prSet presAssocID="{7D86CBC0-2E5C-4C9D-A66D-F4C9F0FD4966}" presName="rect5" presStyleLbl="alignAcc1" presStyleIdx="4" presStyleCnt="6"/>
      <dgm:spPr/>
      <dgm:t>
        <a:bodyPr/>
        <a:lstStyle/>
        <a:p>
          <a:endParaRPr lang="nb-NO"/>
        </a:p>
      </dgm:t>
    </dgm:pt>
    <dgm:pt modelId="{6CEDE6CB-20D3-4724-B425-2AA2A7C6C2E6}" type="pres">
      <dgm:prSet presAssocID="{34F4BAF7-AE24-41A8-82DD-27B3ED38E46A}" presName="vertSpace6" presStyleLbl="node1" presStyleIdx="4" presStyleCnt="6"/>
      <dgm:spPr/>
    </dgm:pt>
    <dgm:pt modelId="{8C2D9747-1F0E-45D2-8FDF-F7DEE3B4AC70}" type="pres">
      <dgm:prSet presAssocID="{34F4BAF7-AE24-41A8-82DD-27B3ED38E46A}" presName="circle6" presStyleLbl="node1" presStyleIdx="5" presStyleCnt="6"/>
      <dgm:spPr/>
    </dgm:pt>
    <dgm:pt modelId="{900E22C9-C284-47B2-9ADA-2210EB906A18}" type="pres">
      <dgm:prSet presAssocID="{34F4BAF7-AE24-41A8-82DD-27B3ED38E46A}" presName="rect6" presStyleLbl="alignAcc1" presStyleIdx="5" presStyleCnt="6"/>
      <dgm:spPr/>
      <dgm:t>
        <a:bodyPr/>
        <a:lstStyle/>
        <a:p>
          <a:endParaRPr lang="nb-NO"/>
        </a:p>
      </dgm:t>
    </dgm:pt>
    <dgm:pt modelId="{C3CC06CB-CBF7-4A51-BBE0-7A8E4C5167CF}" type="pres">
      <dgm:prSet presAssocID="{8BF692D4-6FA7-49C6-91BE-FAF700EF8B16}" presName="rect1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FDF98696-54F5-42F2-A6D1-111BD39074A3}" type="pres">
      <dgm:prSet presAssocID="{A52EC46C-2217-4782-BD48-DF717F4AFD57}" presName="rect2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46FF569E-6AFD-43F2-832A-457A36B66CCC}" type="pres">
      <dgm:prSet presAssocID="{0DC38883-84C7-4485-86B2-CB58C3152366}" presName="rect3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99DB70F8-2BC2-45F4-B4BC-E0FF96984466}" type="pres">
      <dgm:prSet presAssocID="{732D7F06-19BC-4495-B317-36A96097852F}" presName="rect4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4C1699CF-5A68-4F67-913F-B7812E80BA29}" type="pres">
      <dgm:prSet presAssocID="{7D86CBC0-2E5C-4C9D-A66D-F4C9F0FD4966}" presName="rect5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B725C6A2-2641-4F0D-833F-A97DD4A2F2A9}" type="pres">
      <dgm:prSet presAssocID="{34F4BAF7-AE24-41A8-82DD-27B3ED38E46A}" presName="rect6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FE682723-45BC-47FD-A8BC-CBE4C61A11B6}" type="presOf" srcId="{A52EC46C-2217-4782-BD48-DF717F4AFD57}" destId="{FDF98696-54F5-42F2-A6D1-111BD39074A3}" srcOrd="1" destOrd="0" presId="urn:microsoft.com/office/officeart/2005/8/layout/target3"/>
    <dgm:cxn modelId="{AF084C30-8270-4D90-81B7-964AA6B7C501}" type="presOf" srcId="{732D7F06-19BC-4495-B317-36A96097852F}" destId="{99DB70F8-2BC2-45F4-B4BC-E0FF96984466}" srcOrd="1" destOrd="0" presId="urn:microsoft.com/office/officeart/2005/8/layout/target3"/>
    <dgm:cxn modelId="{EA5B3897-148B-4A87-92D1-6BAADBDACFFF}" type="presOf" srcId="{A52EC46C-2217-4782-BD48-DF717F4AFD57}" destId="{43A51D88-C1CA-481E-BA98-A929FFBA147B}" srcOrd="0" destOrd="0" presId="urn:microsoft.com/office/officeart/2005/8/layout/target3"/>
    <dgm:cxn modelId="{1415A852-AF1A-4931-8EC1-2179ECF315D2}" type="presOf" srcId="{8BF692D4-6FA7-49C6-91BE-FAF700EF8B16}" destId="{21528AA8-1BA4-4443-B6DA-2EF58A752C8F}" srcOrd="0" destOrd="0" presId="urn:microsoft.com/office/officeart/2005/8/layout/target3"/>
    <dgm:cxn modelId="{0FC5651C-14A2-4372-A0D1-27751EDD409F}" type="presOf" srcId="{7D86CBC0-2E5C-4C9D-A66D-F4C9F0FD4966}" destId="{4C1699CF-5A68-4F67-913F-B7812E80BA29}" srcOrd="1" destOrd="0" presId="urn:microsoft.com/office/officeart/2005/8/layout/target3"/>
    <dgm:cxn modelId="{7604E7C3-4649-45C7-B6D1-E595C16CC72E}" srcId="{B4B302EA-4452-4DB8-B977-340C15AF4729}" destId="{0DC38883-84C7-4485-86B2-CB58C3152366}" srcOrd="2" destOrd="0" parTransId="{36AFB9C5-AA78-4C93-A413-D527FA59073A}" sibTransId="{C6F3686D-0020-47B2-9EAE-842E2EC61FA9}"/>
    <dgm:cxn modelId="{DC7E1712-FC6E-43BB-B607-CF91417676A1}" type="presOf" srcId="{34F4BAF7-AE24-41A8-82DD-27B3ED38E46A}" destId="{900E22C9-C284-47B2-9ADA-2210EB906A18}" srcOrd="0" destOrd="0" presId="urn:microsoft.com/office/officeart/2005/8/layout/target3"/>
    <dgm:cxn modelId="{D12EB160-837F-4297-91DB-442C6BA7D3F4}" type="presOf" srcId="{34F4BAF7-AE24-41A8-82DD-27B3ED38E46A}" destId="{B725C6A2-2641-4F0D-833F-A97DD4A2F2A9}" srcOrd="1" destOrd="0" presId="urn:microsoft.com/office/officeart/2005/8/layout/target3"/>
    <dgm:cxn modelId="{424D0ADD-1717-45CC-88AB-9BBDD2C96AAB}" type="presOf" srcId="{B4B302EA-4452-4DB8-B977-340C15AF4729}" destId="{0D92B354-D88A-45EB-A323-2C31CFDA48B0}" srcOrd="0" destOrd="0" presId="urn:microsoft.com/office/officeart/2005/8/layout/target3"/>
    <dgm:cxn modelId="{C994792C-8926-4B04-8988-932E16305AF5}" srcId="{B4B302EA-4452-4DB8-B977-340C15AF4729}" destId="{A52EC46C-2217-4782-BD48-DF717F4AFD57}" srcOrd="1" destOrd="0" parTransId="{CE38B158-AC06-4893-91F2-86A8F3CB6D65}" sibTransId="{5BBB7398-0F9F-4877-93DC-9355147390EE}"/>
    <dgm:cxn modelId="{EF732E6F-D23A-4BA5-95F8-95D8F27B11DE}" srcId="{B4B302EA-4452-4DB8-B977-340C15AF4729}" destId="{7D86CBC0-2E5C-4C9D-A66D-F4C9F0FD4966}" srcOrd="4" destOrd="0" parTransId="{B297F119-75BE-4944-9893-1AA4196D2D03}" sibTransId="{724B5107-E389-4D94-B712-A9AFFB9C8645}"/>
    <dgm:cxn modelId="{58EE6E91-8214-48B4-B3AE-2C6A14A222C4}" srcId="{B4B302EA-4452-4DB8-B977-340C15AF4729}" destId="{8BF692D4-6FA7-49C6-91BE-FAF700EF8B16}" srcOrd="0" destOrd="0" parTransId="{E86FB7DA-5721-4D1D-939A-AA01E4379CB0}" sibTransId="{EB607AC4-49CC-4C9D-9885-1CF66F45D0E5}"/>
    <dgm:cxn modelId="{8200C85B-1808-4C28-87F4-2E15194E58CD}" type="presOf" srcId="{0DC38883-84C7-4485-86B2-CB58C3152366}" destId="{46FF569E-6AFD-43F2-832A-457A36B66CCC}" srcOrd="1" destOrd="0" presId="urn:microsoft.com/office/officeart/2005/8/layout/target3"/>
    <dgm:cxn modelId="{6596F638-F050-436B-8A34-96325E435DD6}" srcId="{B4B302EA-4452-4DB8-B977-340C15AF4729}" destId="{34F4BAF7-AE24-41A8-82DD-27B3ED38E46A}" srcOrd="5" destOrd="0" parTransId="{4B81589F-F34F-486A-85B2-3A0695340A0D}" sibTransId="{608FBD03-C47F-4944-9FED-77A07DC3FE0A}"/>
    <dgm:cxn modelId="{5998A02A-AD48-48FD-A4FD-B0B69B79CD8B}" srcId="{B4B302EA-4452-4DB8-B977-340C15AF4729}" destId="{732D7F06-19BC-4495-B317-36A96097852F}" srcOrd="3" destOrd="0" parTransId="{F58F4D09-01AE-4FAC-B697-70EA9C73AD9F}" sibTransId="{92DE6B7A-B91C-4711-91C7-A3103AB235A8}"/>
    <dgm:cxn modelId="{5CB475D6-53B5-4996-AB27-01A4904B5DC9}" type="presOf" srcId="{732D7F06-19BC-4495-B317-36A96097852F}" destId="{D488B17C-A07A-45CB-889A-A4419658DE7F}" srcOrd="0" destOrd="0" presId="urn:microsoft.com/office/officeart/2005/8/layout/target3"/>
    <dgm:cxn modelId="{5BAF7596-6899-471C-812F-E82828868939}" type="presOf" srcId="{0DC38883-84C7-4485-86B2-CB58C3152366}" destId="{64FB7D9D-851B-4A75-B7D7-0ED159022FA9}" srcOrd="0" destOrd="0" presId="urn:microsoft.com/office/officeart/2005/8/layout/target3"/>
    <dgm:cxn modelId="{96FB74EE-14BB-4791-AED2-791EECA866B0}" type="presOf" srcId="{7D86CBC0-2E5C-4C9D-A66D-F4C9F0FD4966}" destId="{111D0F39-00DB-4168-BB96-0B753FA9983B}" srcOrd="0" destOrd="0" presId="urn:microsoft.com/office/officeart/2005/8/layout/target3"/>
    <dgm:cxn modelId="{B29B8677-05F8-448E-A0AB-A8ACE23C229D}" type="presOf" srcId="{8BF692D4-6FA7-49C6-91BE-FAF700EF8B16}" destId="{C3CC06CB-CBF7-4A51-BBE0-7A8E4C5167CF}" srcOrd="1" destOrd="0" presId="urn:microsoft.com/office/officeart/2005/8/layout/target3"/>
    <dgm:cxn modelId="{ED858EEC-AAEC-4566-9FDA-7025AA71BBA9}" type="presParOf" srcId="{0D92B354-D88A-45EB-A323-2C31CFDA48B0}" destId="{FB1548C2-7540-4BF6-94B6-2ED017A1090E}" srcOrd="0" destOrd="0" presId="urn:microsoft.com/office/officeart/2005/8/layout/target3"/>
    <dgm:cxn modelId="{431EEDA8-BA05-436E-9276-BC063968DDFA}" type="presParOf" srcId="{0D92B354-D88A-45EB-A323-2C31CFDA48B0}" destId="{D4E70752-2D89-4D4A-97F8-13DA59B36831}" srcOrd="1" destOrd="0" presId="urn:microsoft.com/office/officeart/2005/8/layout/target3"/>
    <dgm:cxn modelId="{D00A8B50-C58F-4489-8522-50F5473CA8CD}" type="presParOf" srcId="{0D92B354-D88A-45EB-A323-2C31CFDA48B0}" destId="{21528AA8-1BA4-4443-B6DA-2EF58A752C8F}" srcOrd="2" destOrd="0" presId="urn:microsoft.com/office/officeart/2005/8/layout/target3"/>
    <dgm:cxn modelId="{A25CF06C-B903-4858-9170-E35DE597C702}" type="presParOf" srcId="{0D92B354-D88A-45EB-A323-2C31CFDA48B0}" destId="{1A0E0514-A3D2-4AA3-B305-86482652B94B}" srcOrd="3" destOrd="0" presId="urn:microsoft.com/office/officeart/2005/8/layout/target3"/>
    <dgm:cxn modelId="{EF64F7BF-3320-46C9-82CE-E96A3154A348}" type="presParOf" srcId="{0D92B354-D88A-45EB-A323-2C31CFDA48B0}" destId="{E6372258-23AA-4F6C-B3A1-CC98F9D17E48}" srcOrd="4" destOrd="0" presId="urn:microsoft.com/office/officeart/2005/8/layout/target3"/>
    <dgm:cxn modelId="{0A6D6AE7-5E45-4BAD-AF3B-AFD91BCD4E1F}" type="presParOf" srcId="{0D92B354-D88A-45EB-A323-2C31CFDA48B0}" destId="{43A51D88-C1CA-481E-BA98-A929FFBA147B}" srcOrd="5" destOrd="0" presId="urn:microsoft.com/office/officeart/2005/8/layout/target3"/>
    <dgm:cxn modelId="{A81A8B46-C658-4A9C-8036-06EA69D83931}" type="presParOf" srcId="{0D92B354-D88A-45EB-A323-2C31CFDA48B0}" destId="{1072B3C9-C87F-448E-8878-2C9732F93747}" srcOrd="6" destOrd="0" presId="urn:microsoft.com/office/officeart/2005/8/layout/target3"/>
    <dgm:cxn modelId="{FD2EA2A0-56BC-49EE-8146-63D85AE0B890}" type="presParOf" srcId="{0D92B354-D88A-45EB-A323-2C31CFDA48B0}" destId="{C3DA44B0-5369-4AA5-866F-89AF6A314ED6}" srcOrd="7" destOrd="0" presId="urn:microsoft.com/office/officeart/2005/8/layout/target3"/>
    <dgm:cxn modelId="{5AA5E91F-4721-4F39-AD02-0FAC802D784A}" type="presParOf" srcId="{0D92B354-D88A-45EB-A323-2C31CFDA48B0}" destId="{64FB7D9D-851B-4A75-B7D7-0ED159022FA9}" srcOrd="8" destOrd="0" presId="urn:microsoft.com/office/officeart/2005/8/layout/target3"/>
    <dgm:cxn modelId="{090CFA1F-7052-4A1F-9F5A-521D4C732BC9}" type="presParOf" srcId="{0D92B354-D88A-45EB-A323-2C31CFDA48B0}" destId="{F92EE896-A968-4B95-90EF-573F016C68A8}" srcOrd="9" destOrd="0" presId="urn:microsoft.com/office/officeart/2005/8/layout/target3"/>
    <dgm:cxn modelId="{3F19E9DA-5F19-4D46-975E-D9D22BE609A7}" type="presParOf" srcId="{0D92B354-D88A-45EB-A323-2C31CFDA48B0}" destId="{B6B8CAE4-D7F9-4384-A618-2F71EA42903B}" srcOrd="10" destOrd="0" presId="urn:microsoft.com/office/officeart/2005/8/layout/target3"/>
    <dgm:cxn modelId="{EF1B4358-8DE0-4414-A976-C64EF80242EA}" type="presParOf" srcId="{0D92B354-D88A-45EB-A323-2C31CFDA48B0}" destId="{D488B17C-A07A-45CB-889A-A4419658DE7F}" srcOrd="11" destOrd="0" presId="urn:microsoft.com/office/officeart/2005/8/layout/target3"/>
    <dgm:cxn modelId="{BA453341-BEF9-4DA8-ADCE-4B3D1690F2BF}" type="presParOf" srcId="{0D92B354-D88A-45EB-A323-2C31CFDA48B0}" destId="{BADEBA90-9C00-41E2-9990-E2025C227928}" srcOrd="12" destOrd="0" presId="urn:microsoft.com/office/officeart/2005/8/layout/target3"/>
    <dgm:cxn modelId="{94C6DA1F-EAF8-48B2-A7D9-AD8B6521C936}" type="presParOf" srcId="{0D92B354-D88A-45EB-A323-2C31CFDA48B0}" destId="{82F9D6F6-F706-4E9E-A4FD-01353E87B53B}" srcOrd="13" destOrd="0" presId="urn:microsoft.com/office/officeart/2005/8/layout/target3"/>
    <dgm:cxn modelId="{45DE2F4A-473E-47A5-98EC-7758E66BE043}" type="presParOf" srcId="{0D92B354-D88A-45EB-A323-2C31CFDA48B0}" destId="{111D0F39-00DB-4168-BB96-0B753FA9983B}" srcOrd="14" destOrd="0" presId="urn:microsoft.com/office/officeart/2005/8/layout/target3"/>
    <dgm:cxn modelId="{A7B655FD-DF06-4A68-A139-36F9482321B1}" type="presParOf" srcId="{0D92B354-D88A-45EB-A323-2C31CFDA48B0}" destId="{6CEDE6CB-20D3-4724-B425-2AA2A7C6C2E6}" srcOrd="15" destOrd="0" presId="urn:microsoft.com/office/officeart/2005/8/layout/target3"/>
    <dgm:cxn modelId="{F7608F30-D57C-448A-98F7-C7E268D3C070}" type="presParOf" srcId="{0D92B354-D88A-45EB-A323-2C31CFDA48B0}" destId="{8C2D9747-1F0E-45D2-8FDF-F7DEE3B4AC70}" srcOrd="16" destOrd="0" presId="urn:microsoft.com/office/officeart/2005/8/layout/target3"/>
    <dgm:cxn modelId="{0C2B7D9C-365A-4565-9C67-F5D53D5931A3}" type="presParOf" srcId="{0D92B354-D88A-45EB-A323-2C31CFDA48B0}" destId="{900E22C9-C284-47B2-9ADA-2210EB906A18}" srcOrd="17" destOrd="0" presId="urn:microsoft.com/office/officeart/2005/8/layout/target3"/>
    <dgm:cxn modelId="{6BB05E25-E4D0-4CF6-83B9-4E7B374C42B2}" type="presParOf" srcId="{0D92B354-D88A-45EB-A323-2C31CFDA48B0}" destId="{C3CC06CB-CBF7-4A51-BBE0-7A8E4C5167CF}" srcOrd="18" destOrd="0" presId="urn:microsoft.com/office/officeart/2005/8/layout/target3"/>
    <dgm:cxn modelId="{11230C20-AF46-4662-935E-E7A152C61546}" type="presParOf" srcId="{0D92B354-D88A-45EB-A323-2C31CFDA48B0}" destId="{FDF98696-54F5-42F2-A6D1-111BD39074A3}" srcOrd="19" destOrd="0" presId="urn:microsoft.com/office/officeart/2005/8/layout/target3"/>
    <dgm:cxn modelId="{87B8ED24-177D-45FE-8796-638B9E9CA82A}" type="presParOf" srcId="{0D92B354-D88A-45EB-A323-2C31CFDA48B0}" destId="{46FF569E-6AFD-43F2-832A-457A36B66CCC}" srcOrd="20" destOrd="0" presId="urn:microsoft.com/office/officeart/2005/8/layout/target3"/>
    <dgm:cxn modelId="{6DEFEF06-B1BD-4462-B6F2-D152AA3E9A5D}" type="presParOf" srcId="{0D92B354-D88A-45EB-A323-2C31CFDA48B0}" destId="{99DB70F8-2BC2-45F4-B4BC-E0FF96984466}" srcOrd="21" destOrd="0" presId="urn:microsoft.com/office/officeart/2005/8/layout/target3"/>
    <dgm:cxn modelId="{BD19CC18-DBFB-454D-832F-35E1B0433214}" type="presParOf" srcId="{0D92B354-D88A-45EB-A323-2C31CFDA48B0}" destId="{4C1699CF-5A68-4F67-913F-B7812E80BA29}" srcOrd="22" destOrd="0" presId="urn:microsoft.com/office/officeart/2005/8/layout/target3"/>
    <dgm:cxn modelId="{927CC27F-EE0D-45B8-86C0-8A74090D8A04}" type="presParOf" srcId="{0D92B354-D88A-45EB-A323-2C31CFDA48B0}" destId="{B725C6A2-2641-4F0D-833F-A97DD4A2F2A9}" srcOrd="2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1548C2-7540-4BF6-94B6-2ED017A1090E}">
      <dsp:nvSpPr>
        <dsp:cNvPr id="0" name=""/>
        <dsp:cNvSpPr/>
      </dsp:nvSpPr>
      <dsp:spPr>
        <a:xfrm>
          <a:off x="0" y="0"/>
          <a:ext cx="4131567" cy="4131567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28AA8-1BA4-4443-B6DA-2EF58A752C8F}">
      <dsp:nvSpPr>
        <dsp:cNvPr id="0" name=""/>
        <dsp:cNvSpPr/>
      </dsp:nvSpPr>
      <dsp:spPr>
        <a:xfrm>
          <a:off x="2065783" y="0"/>
          <a:ext cx="5060776" cy="41315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400" kern="1200" dirty="0" err="1" smtClean="0"/>
            <a:t>Unknown</a:t>
          </a:r>
          <a:r>
            <a:rPr lang="nb-NO" sz="2400" kern="1200" dirty="0" smtClean="0"/>
            <a:t> </a:t>
          </a:r>
          <a:r>
            <a:rPr lang="nb-NO" sz="2400" kern="1200" dirty="0" err="1" smtClean="0"/>
            <a:t>number</a:t>
          </a:r>
          <a:r>
            <a:rPr lang="nb-NO" sz="2400" kern="1200" dirty="0" smtClean="0"/>
            <a:t> </a:t>
          </a:r>
          <a:r>
            <a:rPr lang="nb-NO" sz="2400" kern="1200" dirty="0" err="1" smtClean="0"/>
            <a:t>of</a:t>
          </a:r>
          <a:r>
            <a:rPr lang="nb-NO" sz="2400" kern="1200" dirty="0" smtClean="0"/>
            <a:t> </a:t>
          </a:r>
          <a:r>
            <a:rPr lang="nb-NO" sz="2400" kern="1200" dirty="0" err="1" smtClean="0"/>
            <a:t>events</a:t>
          </a:r>
          <a:endParaRPr lang="nb-NO" sz="2400" kern="1200" dirty="0"/>
        </a:p>
      </dsp:txBody>
      <dsp:txXfrm>
        <a:off x="2065783" y="0"/>
        <a:ext cx="5060776" cy="516447"/>
      </dsp:txXfrm>
    </dsp:sp>
    <dsp:sp modelId="{E6372258-23AA-4F6C-B3A1-CC98F9D17E48}">
      <dsp:nvSpPr>
        <dsp:cNvPr id="0" name=""/>
        <dsp:cNvSpPr/>
      </dsp:nvSpPr>
      <dsp:spPr>
        <a:xfrm>
          <a:off x="361512" y="516447"/>
          <a:ext cx="3408542" cy="340854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A51D88-C1CA-481E-BA98-A929FFBA147B}">
      <dsp:nvSpPr>
        <dsp:cNvPr id="0" name=""/>
        <dsp:cNvSpPr/>
      </dsp:nvSpPr>
      <dsp:spPr>
        <a:xfrm>
          <a:off x="2065783" y="516447"/>
          <a:ext cx="5060776" cy="34085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400" kern="1200" dirty="0" err="1" smtClean="0"/>
            <a:t>Unknown</a:t>
          </a:r>
          <a:r>
            <a:rPr lang="nb-NO" sz="2400" kern="1200" dirty="0" smtClean="0"/>
            <a:t> </a:t>
          </a:r>
          <a:r>
            <a:rPr lang="nb-NO" sz="2400" kern="1200" dirty="0" err="1" smtClean="0"/>
            <a:t>number</a:t>
          </a:r>
          <a:r>
            <a:rPr lang="nb-NO" sz="2400" kern="1200" dirty="0" smtClean="0"/>
            <a:t> </a:t>
          </a:r>
          <a:r>
            <a:rPr lang="nb-NO" sz="2400" kern="1200" dirty="0" err="1" smtClean="0"/>
            <a:t>of</a:t>
          </a:r>
          <a:r>
            <a:rPr lang="nb-NO" sz="2400" kern="1200" dirty="0" smtClean="0"/>
            <a:t> </a:t>
          </a:r>
          <a:r>
            <a:rPr lang="nb-NO" sz="2400" kern="1200" dirty="0" err="1" smtClean="0"/>
            <a:t>experiences</a:t>
          </a:r>
          <a:endParaRPr lang="nb-NO" sz="2400" kern="1200" dirty="0"/>
        </a:p>
      </dsp:txBody>
      <dsp:txXfrm>
        <a:off x="2065783" y="516447"/>
        <a:ext cx="5060776" cy="516447"/>
      </dsp:txXfrm>
    </dsp:sp>
    <dsp:sp modelId="{C3DA44B0-5369-4AA5-866F-89AF6A314ED6}">
      <dsp:nvSpPr>
        <dsp:cNvPr id="0" name=""/>
        <dsp:cNvSpPr/>
      </dsp:nvSpPr>
      <dsp:spPr>
        <a:xfrm>
          <a:off x="723025" y="1032894"/>
          <a:ext cx="2685516" cy="2685516"/>
        </a:xfrm>
        <a:prstGeom prst="pie">
          <a:avLst>
            <a:gd name="adj1" fmla="val 5400000"/>
            <a:gd name="adj2" fmla="val 16200000"/>
          </a:avLst>
        </a:prstGeom>
        <a:solidFill>
          <a:srgbClr val="B5B71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FB7D9D-851B-4A75-B7D7-0ED159022FA9}">
      <dsp:nvSpPr>
        <dsp:cNvPr id="0" name=""/>
        <dsp:cNvSpPr/>
      </dsp:nvSpPr>
      <dsp:spPr>
        <a:xfrm>
          <a:off x="2065783" y="1032894"/>
          <a:ext cx="5060776" cy="26855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400" kern="1200" dirty="0" smtClean="0"/>
            <a:t>139 cases</a:t>
          </a:r>
          <a:endParaRPr lang="nb-NO" sz="2400" kern="1200" dirty="0"/>
        </a:p>
      </dsp:txBody>
      <dsp:txXfrm>
        <a:off x="2065783" y="1032894"/>
        <a:ext cx="5060776" cy="516443"/>
      </dsp:txXfrm>
    </dsp:sp>
    <dsp:sp modelId="{B6B8CAE4-D7F9-4384-A618-2F71EA42903B}">
      <dsp:nvSpPr>
        <dsp:cNvPr id="0" name=""/>
        <dsp:cNvSpPr/>
      </dsp:nvSpPr>
      <dsp:spPr>
        <a:xfrm>
          <a:off x="1084536" y="1549338"/>
          <a:ext cx="1962494" cy="1962494"/>
        </a:xfrm>
        <a:prstGeom prst="pie">
          <a:avLst>
            <a:gd name="adj1" fmla="val 5400000"/>
            <a:gd name="adj2" fmla="val 16200000"/>
          </a:avLst>
        </a:prstGeom>
        <a:solidFill>
          <a:srgbClr val="EB7F1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88B17C-A07A-45CB-889A-A4419658DE7F}">
      <dsp:nvSpPr>
        <dsp:cNvPr id="0" name=""/>
        <dsp:cNvSpPr/>
      </dsp:nvSpPr>
      <dsp:spPr>
        <a:xfrm>
          <a:off x="2065783" y="1549338"/>
          <a:ext cx="5060776" cy="196249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400" kern="1200" dirty="0" smtClean="0"/>
            <a:t>30 </a:t>
          </a:r>
          <a:r>
            <a:rPr lang="nb-NO" sz="2400" kern="1200" dirty="0" err="1" smtClean="0"/>
            <a:t>complaints</a:t>
          </a:r>
          <a:r>
            <a:rPr lang="nb-NO" sz="2400" kern="1200" dirty="0" smtClean="0"/>
            <a:t>    </a:t>
          </a:r>
          <a:endParaRPr lang="nb-NO" sz="2400" kern="1200" dirty="0"/>
        </a:p>
      </dsp:txBody>
      <dsp:txXfrm>
        <a:off x="2065783" y="1549338"/>
        <a:ext cx="5060776" cy="516447"/>
      </dsp:txXfrm>
    </dsp:sp>
    <dsp:sp modelId="{82F9D6F6-F706-4E9E-A4FD-01353E87B53B}">
      <dsp:nvSpPr>
        <dsp:cNvPr id="0" name=""/>
        <dsp:cNvSpPr/>
      </dsp:nvSpPr>
      <dsp:spPr>
        <a:xfrm>
          <a:off x="1446049" y="2065785"/>
          <a:ext cx="1239469" cy="1239469"/>
        </a:xfrm>
        <a:prstGeom prst="pie">
          <a:avLst>
            <a:gd name="adj1" fmla="val 5400000"/>
            <a:gd name="adj2" fmla="val 1620000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1D0F39-00DB-4168-BB96-0B753FA9983B}">
      <dsp:nvSpPr>
        <dsp:cNvPr id="0" name=""/>
        <dsp:cNvSpPr/>
      </dsp:nvSpPr>
      <dsp:spPr>
        <a:xfrm>
          <a:off x="2065783" y="2065785"/>
          <a:ext cx="5060776" cy="12394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400" kern="1200" dirty="0" smtClean="0"/>
            <a:t>19 statements</a:t>
          </a:r>
          <a:endParaRPr lang="nb-NO" sz="2400" kern="1200" dirty="0"/>
        </a:p>
      </dsp:txBody>
      <dsp:txXfrm>
        <a:off x="2065783" y="2065785"/>
        <a:ext cx="5060776" cy="516447"/>
      </dsp:txXfrm>
    </dsp:sp>
    <dsp:sp modelId="{8C2D9747-1F0E-45D2-8FDF-F7DEE3B4AC70}">
      <dsp:nvSpPr>
        <dsp:cNvPr id="0" name=""/>
        <dsp:cNvSpPr/>
      </dsp:nvSpPr>
      <dsp:spPr>
        <a:xfrm>
          <a:off x="1807562" y="2582232"/>
          <a:ext cx="516443" cy="51644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0E22C9-C284-47B2-9ADA-2210EB906A18}">
      <dsp:nvSpPr>
        <dsp:cNvPr id="0" name=""/>
        <dsp:cNvSpPr/>
      </dsp:nvSpPr>
      <dsp:spPr>
        <a:xfrm>
          <a:off x="2065783" y="2582232"/>
          <a:ext cx="5060776" cy="5164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400" kern="1200" dirty="0" smtClean="0"/>
            <a:t>7 </a:t>
          </a:r>
          <a:r>
            <a:rPr lang="nb-NO" sz="2400" kern="1200" dirty="0" err="1" smtClean="0"/>
            <a:t>breaches</a:t>
          </a:r>
          <a:r>
            <a:rPr lang="nb-NO" sz="2400" kern="1200" dirty="0" smtClean="0"/>
            <a:t> </a:t>
          </a:r>
          <a:r>
            <a:rPr lang="nb-NO" sz="2400" kern="1200" dirty="0" err="1" smtClean="0"/>
            <a:t>of</a:t>
          </a:r>
          <a:r>
            <a:rPr lang="nb-NO" sz="2400" kern="1200" dirty="0" smtClean="0"/>
            <a:t> </a:t>
          </a:r>
          <a:r>
            <a:rPr lang="nb-NO" sz="2400" kern="1200" dirty="0" err="1" smtClean="0"/>
            <a:t>law</a:t>
          </a:r>
          <a:r>
            <a:rPr lang="nb-NO" sz="2400" kern="1200" dirty="0" smtClean="0"/>
            <a:t> (6%)</a:t>
          </a:r>
          <a:endParaRPr lang="nb-NO" sz="2400" kern="1200" dirty="0"/>
        </a:p>
      </dsp:txBody>
      <dsp:txXfrm>
        <a:off x="2065783" y="2582232"/>
        <a:ext cx="5060776" cy="5164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CE6B5-C67D-4844-990C-A87BBBDD34B1}" type="datetimeFigureOut">
              <a:rPr lang="nb-NO" smtClean="0"/>
              <a:t>05.04.2017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ABA11-3440-4485-9BFB-807ABA05B9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67586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41C76-21BC-4C55-965F-327B29FCFC4D}" type="datetimeFigureOut">
              <a:rPr lang="nb-NO" smtClean="0"/>
              <a:t>05.04.2017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25951-FC29-4002-9F14-34D0D44ED24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2969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6125"/>
            <a:ext cx="4972050" cy="3729038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B25951-FC29-4002-9F14-34D0D44ED24D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0830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B25951-FC29-4002-9F14-34D0D44ED24D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3078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="1" dirty="0" smtClean="0"/>
              <a:t>Vergerådsloven</a:t>
            </a:r>
            <a:r>
              <a:rPr lang="nb-NO" dirty="0" smtClean="0"/>
              <a:t> (1896): med hjemmel i denne loven kunne barna tas fra foreldrene.</a:t>
            </a:r>
          </a:p>
          <a:p>
            <a:r>
              <a:rPr lang="nb-NO" b="1" dirty="0" smtClean="0"/>
              <a:t>Løsgjengerloven</a:t>
            </a:r>
            <a:r>
              <a:rPr lang="nb-NO" dirty="0" smtClean="0"/>
              <a:t> (1900): kriminaliserte den omstreifende livsform i seg selv.</a:t>
            </a:r>
          </a:p>
          <a:p>
            <a:r>
              <a:rPr lang="nb-NO" b="1" dirty="0" smtClean="0"/>
              <a:t>Handelsloven</a:t>
            </a:r>
            <a:r>
              <a:rPr lang="nb-NO" dirty="0" smtClean="0"/>
              <a:t> (1929) med tillegg i 1935 forbød tradisjonell handelsvirksomhet.</a:t>
            </a:r>
          </a:p>
          <a:p>
            <a:r>
              <a:rPr lang="nb-NO" b="1" dirty="0" smtClean="0"/>
              <a:t>Steriliseringsloven</a:t>
            </a:r>
            <a:r>
              <a:rPr lang="nb-NO" dirty="0" smtClean="0"/>
              <a:t> (1934) åpnet for tvangssterilisering. </a:t>
            </a:r>
          </a:p>
          <a:p>
            <a:r>
              <a:rPr lang="nb-NO" b="1" dirty="0" smtClean="0"/>
              <a:t>Dyrevernsloven</a:t>
            </a:r>
            <a:r>
              <a:rPr lang="nb-NO" dirty="0" smtClean="0"/>
              <a:t> (1951) med et tillegg om at omstreifere ikke fikk lov til å holde hest i forbindelse med næringsvirksomhet</a:t>
            </a:r>
          </a:p>
          <a:p>
            <a:endParaRPr lang="en-US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B25951-FC29-4002-9F14-34D0D44ED24D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4696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B25951-FC29-4002-9F14-34D0D44ED24D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8406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jpeg"/><Relationship Id="rId4" Type="http://schemas.openxmlformats.org/officeDocument/2006/relationships/image" Target="../media/image9.jp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tittel med under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88642"/>
            <a:ext cx="6137116" cy="4325677"/>
          </a:xfrm>
          <a:prstGeom prst="rect">
            <a:avLst/>
          </a:prstGeom>
        </p:spPr>
      </p:pic>
      <p:sp>
        <p:nvSpPr>
          <p:cNvPr id="7" name="Rektangel 6"/>
          <p:cNvSpPr/>
          <p:nvPr userDrawn="1"/>
        </p:nvSpPr>
        <p:spPr>
          <a:xfrm>
            <a:off x="827585" y="3933056"/>
            <a:ext cx="7488832" cy="15121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6" name="Tittel 1"/>
          <p:cNvSpPr>
            <a:spLocks noGrp="1"/>
          </p:cNvSpPr>
          <p:nvPr>
            <p:ph type="ctrTitle"/>
          </p:nvPr>
        </p:nvSpPr>
        <p:spPr>
          <a:xfrm>
            <a:off x="1189857" y="4113076"/>
            <a:ext cx="6982544" cy="756084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1188119" y="4941168"/>
            <a:ext cx="6480225" cy="504056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nb-NO" dirty="0" smtClean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630088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a gjør L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467544" y="3212976"/>
            <a:ext cx="8208912" cy="20882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693912" y="3543153"/>
            <a:ext cx="6982544" cy="1470025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nb-NO" dirty="0" smtClean="0"/>
              <a:t>Hva gjør LDO?</a:t>
            </a:r>
            <a:endParaRPr lang="nb-NO" dirty="0"/>
          </a:p>
        </p:txBody>
      </p:sp>
      <p:sp>
        <p:nvSpPr>
          <p:cNvPr id="7" name="Rektangel 6"/>
          <p:cNvSpPr/>
          <p:nvPr userDrawn="1"/>
        </p:nvSpPr>
        <p:spPr>
          <a:xfrm>
            <a:off x="899593" y="3573016"/>
            <a:ext cx="288032" cy="1440160"/>
          </a:xfrm>
          <a:prstGeom prst="rect">
            <a:avLst/>
          </a:prstGeom>
          <a:solidFill>
            <a:srgbClr val="984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pic>
        <p:nvPicPr>
          <p:cNvPr id="4" name="Bilde 3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7640" y="1052736"/>
            <a:ext cx="8198904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069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a er LDO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668" y="3926003"/>
            <a:ext cx="3367591" cy="1090530"/>
          </a:xfrm>
          <a:prstGeom prst="rect">
            <a:avLst/>
          </a:prstGeom>
        </p:spPr>
      </p:pic>
      <p:pic>
        <p:nvPicPr>
          <p:cNvPr id="3" name="Bild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685" y="3922646"/>
            <a:ext cx="3387086" cy="1090530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667" y="2708920"/>
            <a:ext cx="3367591" cy="1075312"/>
          </a:xfrm>
          <a:prstGeom prst="rect">
            <a:avLst/>
          </a:prstGeom>
        </p:spPr>
      </p:pic>
      <p:pic>
        <p:nvPicPr>
          <p:cNvPr id="2" name="Bilde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708920"/>
            <a:ext cx="3384376" cy="1075312"/>
          </a:xfrm>
          <a:prstGeom prst="rect">
            <a:avLst/>
          </a:prstGeom>
        </p:spPr>
      </p:pic>
      <p:sp>
        <p:nvSpPr>
          <p:cNvPr id="8" name="Rektangel 7"/>
          <p:cNvSpPr/>
          <p:nvPr userDrawn="1"/>
        </p:nvSpPr>
        <p:spPr>
          <a:xfrm>
            <a:off x="467544" y="642292"/>
            <a:ext cx="8208912" cy="12529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7" name="Rektangel 6"/>
          <p:cNvSpPr/>
          <p:nvPr userDrawn="1"/>
        </p:nvSpPr>
        <p:spPr>
          <a:xfrm>
            <a:off x="1115616" y="836712"/>
            <a:ext cx="216024" cy="864096"/>
          </a:xfrm>
          <a:prstGeom prst="rect">
            <a:avLst/>
          </a:prstGeom>
          <a:solidFill>
            <a:srgbClr val="984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9" name="TekstSylinder 8"/>
          <p:cNvSpPr txBox="1"/>
          <p:nvPr userDrawn="1"/>
        </p:nvSpPr>
        <p:spPr>
          <a:xfrm>
            <a:off x="1115616" y="3068959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EN</a:t>
            </a:r>
            <a:r>
              <a:rPr lang="nb-NO" sz="2000" b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LOVHÅNDHEVER</a:t>
            </a:r>
            <a:endParaRPr lang="nb-NO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kstSylinder 12"/>
          <p:cNvSpPr txBox="1"/>
          <p:nvPr userDrawn="1"/>
        </p:nvSpPr>
        <p:spPr>
          <a:xfrm>
            <a:off x="4640923" y="3068957"/>
            <a:ext cx="3387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EN VEILEDER</a:t>
            </a:r>
            <a:endParaRPr lang="nb-NO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kstSylinder 16"/>
          <p:cNvSpPr txBox="1"/>
          <p:nvPr userDrawn="1"/>
        </p:nvSpPr>
        <p:spPr>
          <a:xfrm>
            <a:off x="1115992" y="4217940"/>
            <a:ext cx="338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EN</a:t>
            </a:r>
            <a:r>
              <a:rPr lang="nb-NO" sz="2000" b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PÅDRIVER</a:t>
            </a:r>
            <a:endParaRPr lang="nb-NO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kstSylinder 20"/>
          <p:cNvSpPr txBox="1"/>
          <p:nvPr userDrawn="1"/>
        </p:nvSpPr>
        <p:spPr>
          <a:xfrm>
            <a:off x="4654248" y="4202970"/>
            <a:ext cx="338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ET KUNNSKAPSMILJØ</a:t>
            </a:r>
            <a:endParaRPr lang="nb-NO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kstSylinder 26"/>
          <p:cNvSpPr txBox="1"/>
          <p:nvPr userDrawn="1"/>
        </p:nvSpPr>
        <p:spPr>
          <a:xfrm>
            <a:off x="489782" y="980728"/>
            <a:ext cx="8186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 er LDO?</a:t>
            </a:r>
            <a:endParaRPr lang="nb-NO" sz="4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164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va er LDO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5" y="2564904"/>
            <a:ext cx="3161980" cy="720000"/>
          </a:xfrm>
          <a:prstGeom prst="rect">
            <a:avLst/>
          </a:prstGeom>
        </p:spPr>
      </p:pic>
      <p:sp>
        <p:nvSpPr>
          <p:cNvPr id="8" name="Rektangel 7"/>
          <p:cNvSpPr/>
          <p:nvPr userDrawn="1"/>
        </p:nvSpPr>
        <p:spPr>
          <a:xfrm>
            <a:off x="467544" y="642292"/>
            <a:ext cx="8208912" cy="12529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7" name="Rektangel 6"/>
          <p:cNvSpPr/>
          <p:nvPr userDrawn="1"/>
        </p:nvSpPr>
        <p:spPr>
          <a:xfrm>
            <a:off x="1115616" y="836712"/>
            <a:ext cx="216024" cy="864096"/>
          </a:xfrm>
          <a:prstGeom prst="rect">
            <a:avLst/>
          </a:prstGeom>
          <a:solidFill>
            <a:srgbClr val="984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26" name="TekstSylinder 25"/>
          <p:cNvSpPr txBox="1"/>
          <p:nvPr userDrawn="1"/>
        </p:nvSpPr>
        <p:spPr>
          <a:xfrm>
            <a:off x="1115617" y="2740858"/>
            <a:ext cx="31619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EN</a:t>
            </a:r>
            <a:r>
              <a:rPr lang="nb-NO" sz="2000" b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LOVHÅNDHEVER</a:t>
            </a:r>
            <a:endParaRPr lang="nb-NO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ktangel 26"/>
          <p:cNvSpPr/>
          <p:nvPr userDrawn="1"/>
        </p:nvSpPr>
        <p:spPr>
          <a:xfrm>
            <a:off x="1115616" y="3331306"/>
            <a:ext cx="3161980" cy="1605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spcBef>
                <a:spcPct val="20000"/>
              </a:spcBef>
              <a:buClr>
                <a:srgbClr val="994DAD"/>
              </a:buClr>
              <a:buFont typeface="Wingdings" panose="05000000000000000000" pitchFamily="2" charset="2"/>
              <a:buNone/>
            </a:pPr>
            <a:endParaRPr lang="nb-NO" sz="13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ktangel 27"/>
          <p:cNvSpPr/>
          <p:nvPr userDrawn="1"/>
        </p:nvSpPr>
        <p:spPr>
          <a:xfrm>
            <a:off x="1311038" y="3315529"/>
            <a:ext cx="2900922" cy="140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spcBef>
                <a:spcPct val="20000"/>
              </a:spcBef>
              <a:buClr>
                <a:srgbClr val="994DAD"/>
              </a:buClr>
              <a:buFont typeface="Wingdings" panose="05000000000000000000" pitchFamily="2" charset="2"/>
              <a:buNone/>
            </a:pPr>
            <a:endParaRPr lang="nb-NO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20000"/>
              </a:spcBef>
              <a:buClr>
                <a:srgbClr val="994DAD"/>
              </a:buClr>
              <a:buFont typeface="Wingdings" panose="05000000000000000000" pitchFamily="2" charset="2"/>
              <a:buChar char="§"/>
            </a:pPr>
            <a:r>
              <a:rPr lang="nb-NO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Klagesaksbehandling</a:t>
            </a:r>
          </a:p>
          <a:p>
            <a:pPr marL="285750" indent="-285750">
              <a:spcBef>
                <a:spcPct val="20000"/>
              </a:spcBef>
              <a:buClr>
                <a:srgbClr val="994DAD"/>
              </a:buClr>
              <a:buFont typeface="Wingdings" panose="05000000000000000000" pitchFamily="2" charset="2"/>
              <a:buChar char="§"/>
            </a:pPr>
            <a:r>
              <a:rPr lang="nb-NO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Kontroll av likestillingsredegjørelser</a:t>
            </a:r>
          </a:p>
          <a:p>
            <a:pPr marL="285750" indent="-285750">
              <a:spcBef>
                <a:spcPct val="20000"/>
              </a:spcBef>
              <a:buClr>
                <a:srgbClr val="994DAD"/>
              </a:buClr>
              <a:buFont typeface="Wingdings" panose="05000000000000000000" pitchFamily="2" charset="2"/>
              <a:buChar char="§"/>
            </a:pPr>
            <a:r>
              <a:rPr lang="nb-NO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Konvensjonsovervåking</a:t>
            </a:r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16238" y="2564906"/>
            <a:ext cx="3540139" cy="2362973"/>
          </a:xfrm>
          <a:prstGeom prst="rect">
            <a:avLst/>
          </a:prstGeom>
        </p:spPr>
      </p:pic>
      <p:sp>
        <p:nvSpPr>
          <p:cNvPr id="10" name="TekstSylinder 9"/>
          <p:cNvSpPr txBox="1"/>
          <p:nvPr userDrawn="1"/>
        </p:nvSpPr>
        <p:spPr>
          <a:xfrm>
            <a:off x="489782" y="980728"/>
            <a:ext cx="8186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 er LDO?</a:t>
            </a:r>
            <a:endParaRPr lang="nb-NO" sz="4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112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va er LDO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8" y="2554805"/>
            <a:ext cx="3168352" cy="720000"/>
          </a:xfrm>
          <a:prstGeom prst="rect">
            <a:avLst/>
          </a:prstGeom>
        </p:spPr>
      </p:pic>
      <p:sp>
        <p:nvSpPr>
          <p:cNvPr id="8" name="Rektangel 7"/>
          <p:cNvSpPr/>
          <p:nvPr userDrawn="1"/>
        </p:nvSpPr>
        <p:spPr>
          <a:xfrm>
            <a:off x="467544" y="642292"/>
            <a:ext cx="8208912" cy="12529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7" name="Rektangel 6"/>
          <p:cNvSpPr/>
          <p:nvPr userDrawn="1"/>
        </p:nvSpPr>
        <p:spPr>
          <a:xfrm>
            <a:off x="1115616" y="836712"/>
            <a:ext cx="216024" cy="864096"/>
          </a:xfrm>
          <a:prstGeom prst="rect">
            <a:avLst/>
          </a:prstGeom>
          <a:solidFill>
            <a:srgbClr val="984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21" name="TekstSylinder 20"/>
          <p:cNvSpPr txBox="1"/>
          <p:nvPr userDrawn="1"/>
        </p:nvSpPr>
        <p:spPr>
          <a:xfrm>
            <a:off x="1115616" y="2720450"/>
            <a:ext cx="316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EN VEILEDER</a:t>
            </a:r>
            <a:endParaRPr lang="nb-NO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ktangel 21"/>
          <p:cNvSpPr/>
          <p:nvPr userDrawn="1"/>
        </p:nvSpPr>
        <p:spPr>
          <a:xfrm>
            <a:off x="1115616" y="3331306"/>
            <a:ext cx="3168352" cy="1605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spcBef>
                <a:spcPct val="20000"/>
              </a:spcBef>
              <a:buClr>
                <a:srgbClr val="994DAD"/>
              </a:buClr>
              <a:buFont typeface="Wingdings" panose="05000000000000000000" pitchFamily="2" charset="2"/>
              <a:buNone/>
            </a:pPr>
            <a:endParaRPr lang="nb-NO" sz="13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ktangel 23"/>
          <p:cNvSpPr/>
          <p:nvPr userDrawn="1"/>
        </p:nvSpPr>
        <p:spPr>
          <a:xfrm>
            <a:off x="1331640" y="3352554"/>
            <a:ext cx="2900922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spcBef>
                <a:spcPct val="20000"/>
              </a:spcBef>
              <a:buClr>
                <a:srgbClr val="994DAD"/>
              </a:buClr>
              <a:buFont typeface="Wingdings" panose="05000000000000000000" pitchFamily="2" charset="2"/>
              <a:buNone/>
            </a:pPr>
            <a:endParaRPr lang="nb-NO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20000"/>
              </a:spcBef>
              <a:buClr>
                <a:srgbClr val="994DAD"/>
              </a:buClr>
              <a:buFont typeface="Wingdings" panose="05000000000000000000" pitchFamily="2" charset="2"/>
              <a:buChar char="§"/>
            </a:pPr>
            <a:r>
              <a:rPr lang="nb-NO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Generell veiledning til virksomheter, organisasjoner og enkeltindivider</a:t>
            </a:r>
          </a:p>
        </p:txBody>
      </p:sp>
      <p:pic>
        <p:nvPicPr>
          <p:cNvPr id="29" name="Bilde 2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1826" y="2564904"/>
            <a:ext cx="3534551" cy="2353002"/>
          </a:xfrm>
          <a:prstGeom prst="rect">
            <a:avLst/>
          </a:prstGeom>
        </p:spPr>
      </p:pic>
      <p:sp>
        <p:nvSpPr>
          <p:cNvPr id="30" name="TekstSylinder 29"/>
          <p:cNvSpPr txBox="1"/>
          <p:nvPr userDrawn="1"/>
        </p:nvSpPr>
        <p:spPr>
          <a:xfrm>
            <a:off x="489782" y="980728"/>
            <a:ext cx="8186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 er LDO?</a:t>
            </a:r>
            <a:endParaRPr lang="nb-NO" sz="4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817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Hva er LDO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57" y="2564904"/>
            <a:ext cx="3194408" cy="720000"/>
          </a:xfrm>
          <a:prstGeom prst="rect">
            <a:avLst/>
          </a:prstGeom>
        </p:spPr>
      </p:pic>
      <p:sp>
        <p:nvSpPr>
          <p:cNvPr id="8" name="Rektangel 7"/>
          <p:cNvSpPr/>
          <p:nvPr userDrawn="1"/>
        </p:nvSpPr>
        <p:spPr>
          <a:xfrm>
            <a:off x="467544" y="642292"/>
            <a:ext cx="8208912" cy="12529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7" name="Rektangel 6"/>
          <p:cNvSpPr/>
          <p:nvPr userDrawn="1"/>
        </p:nvSpPr>
        <p:spPr>
          <a:xfrm>
            <a:off x="1115616" y="836712"/>
            <a:ext cx="216024" cy="864096"/>
          </a:xfrm>
          <a:prstGeom prst="rect">
            <a:avLst/>
          </a:prstGeom>
          <a:solidFill>
            <a:srgbClr val="984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ekstSylinder 10"/>
          <p:cNvSpPr txBox="1"/>
          <p:nvPr userDrawn="1"/>
        </p:nvSpPr>
        <p:spPr>
          <a:xfrm>
            <a:off x="1115617" y="2708920"/>
            <a:ext cx="3167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EN PÅDRIVER</a:t>
            </a:r>
            <a:endParaRPr lang="nb-NO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ktangel 11"/>
          <p:cNvSpPr/>
          <p:nvPr userDrawn="1"/>
        </p:nvSpPr>
        <p:spPr>
          <a:xfrm>
            <a:off x="1115617" y="3335746"/>
            <a:ext cx="3167349" cy="15863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spcBef>
                <a:spcPct val="20000"/>
              </a:spcBef>
              <a:buClr>
                <a:srgbClr val="994DAD"/>
              </a:buClr>
              <a:buFont typeface="Wingdings" panose="05000000000000000000" pitchFamily="2" charset="2"/>
              <a:buNone/>
            </a:pPr>
            <a:endParaRPr lang="nb-NO" sz="13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ktangel 12"/>
          <p:cNvSpPr/>
          <p:nvPr userDrawn="1"/>
        </p:nvSpPr>
        <p:spPr>
          <a:xfrm>
            <a:off x="1331640" y="3315528"/>
            <a:ext cx="2900922" cy="1064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spcBef>
                <a:spcPct val="20000"/>
              </a:spcBef>
              <a:buClr>
                <a:srgbClr val="994DAD"/>
              </a:buClr>
              <a:buFont typeface="Wingdings" panose="05000000000000000000" pitchFamily="2" charset="2"/>
              <a:buNone/>
            </a:pPr>
            <a:endParaRPr lang="nb-NO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20000"/>
              </a:spcBef>
              <a:buClr>
                <a:srgbClr val="994DAD"/>
              </a:buClr>
              <a:buFont typeface="Wingdings" panose="05000000000000000000" pitchFamily="2" charset="2"/>
              <a:buChar char="§"/>
            </a:pPr>
            <a:r>
              <a:rPr lang="nb-NO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Påpeke utfordringer </a:t>
            </a:r>
            <a:r>
              <a:rPr lang="nb-NO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og </a:t>
            </a:r>
            <a:r>
              <a:rPr lang="nb-NO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sikre </a:t>
            </a:r>
            <a:r>
              <a:rPr lang="nb-NO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likestillings-perspektivet</a:t>
            </a:r>
            <a:endParaRPr lang="nb-NO" sz="1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Bilde 3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4911" y="2564904"/>
            <a:ext cx="3531465" cy="2357184"/>
          </a:xfrm>
          <a:prstGeom prst="rect">
            <a:avLst/>
          </a:prstGeom>
        </p:spPr>
      </p:pic>
      <p:sp>
        <p:nvSpPr>
          <p:cNvPr id="19" name="TekstSylinder 18"/>
          <p:cNvSpPr txBox="1"/>
          <p:nvPr userDrawn="1"/>
        </p:nvSpPr>
        <p:spPr>
          <a:xfrm>
            <a:off x="489782" y="980728"/>
            <a:ext cx="8186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 er LDO?</a:t>
            </a:r>
            <a:endParaRPr lang="nb-NO" sz="4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540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Hva er LDO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559112"/>
            <a:ext cx="3168352" cy="720000"/>
          </a:xfrm>
          <a:prstGeom prst="rect">
            <a:avLst/>
          </a:prstGeom>
        </p:spPr>
      </p:pic>
      <p:sp>
        <p:nvSpPr>
          <p:cNvPr id="8" name="Rektangel 7"/>
          <p:cNvSpPr/>
          <p:nvPr userDrawn="1"/>
        </p:nvSpPr>
        <p:spPr>
          <a:xfrm>
            <a:off x="467544" y="642292"/>
            <a:ext cx="8208912" cy="12529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7" name="Rektangel 6"/>
          <p:cNvSpPr/>
          <p:nvPr userDrawn="1"/>
        </p:nvSpPr>
        <p:spPr>
          <a:xfrm>
            <a:off x="1115616" y="836712"/>
            <a:ext cx="216024" cy="864096"/>
          </a:xfrm>
          <a:prstGeom prst="rect">
            <a:avLst/>
          </a:prstGeom>
          <a:solidFill>
            <a:srgbClr val="984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5" name="TekstSylinder 14"/>
          <p:cNvSpPr txBox="1"/>
          <p:nvPr userDrawn="1"/>
        </p:nvSpPr>
        <p:spPr>
          <a:xfrm>
            <a:off x="1115616" y="2735045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ET KUNNSKAPSMILJØ</a:t>
            </a:r>
            <a:endParaRPr lang="nb-NO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ktangel 15"/>
          <p:cNvSpPr/>
          <p:nvPr userDrawn="1"/>
        </p:nvSpPr>
        <p:spPr>
          <a:xfrm>
            <a:off x="1115616" y="3334238"/>
            <a:ext cx="3168352" cy="15878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spcBef>
                <a:spcPct val="20000"/>
              </a:spcBef>
              <a:buClr>
                <a:srgbClr val="994DAD"/>
              </a:buClr>
              <a:buFont typeface="Wingdings" panose="05000000000000000000" pitchFamily="2" charset="2"/>
              <a:buNone/>
            </a:pPr>
            <a:endParaRPr lang="nb-NO" sz="13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ktangel 16"/>
          <p:cNvSpPr/>
          <p:nvPr userDrawn="1"/>
        </p:nvSpPr>
        <p:spPr>
          <a:xfrm>
            <a:off x="1400562" y="3314021"/>
            <a:ext cx="2900922" cy="1064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spcBef>
                <a:spcPct val="20000"/>
              </a:spcBef>
              <a:buClr>
                <a:srgbClr val="994DAD"/>
              </a:buClr>
              <a:buFont typeface="Wingdings" panose="05000000000000000000" pitchFamily="2" charset="2"/>
              <a:buNone/>
            </a:pPr>
            <a:endParaRPr lang="nb-NO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20000"/>
              </a:spcBef>
              <a:buClr>
                <a:srgbClr val="994DAD"/>
              </a:buClr>
              <a:buFont typeface="Wingdings" panose="05000000000000000000" pitchFamily="2" charset="2"/>
              <a:buChar char="§"/>
            </a:pPr>
            <a:r>
              <a:rPr lang="nb-NO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62 dyktige, engasjerte   og faglig oppdaterte medarbeidere. </a:t>
            </a:r>
            <a:endParaRPr lang="nb-NO" sz="1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Bilde 5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18740" y="2564904"/>
            <a:ext cx="3537637" cy="2352529"/>
          </a:xfrm>
          <a:prstGeom prst="rect">
            <a:avLst/>
          </a:prstGeom>
        </p:spPr>
      </p:pic>
      <p:sp>
        <p:nvSpPr>
          <p:cNvPr id="23" name="TekstSylinder 22"/>
          <p:cNvSpPr txBox="1"/>
          <p:nvPr userDrawn="1"/>
        </p:nvSpPr>
        <p:spPr>
          <a:xfrm>
            <a:off x="489782" y="980728"/>
            <a:ext cx="8186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 er LDO?</a:t>
            </a:r>
            <a:endParaRPr lang="nb-NO" sz="4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764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467544" y="3212976"/>
            <a:ext cx="8208912" cy="20882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475656" y="3570587"/>
            <a:ext cx="6982544" cy="1470025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7" name="Rektangel 6"/>
          <p:cNvSpPr/>
          <p:nvPr userDrawn="1"/>
        </p:nvSpPr>
        <p:spPr>
          <a:xfrm>
            <a:off x="899593" y="3573016"/>
            <a:ext cx="288032" cy="1440160"/>
          </a:xfrm>
          <a:prstGeom prst="rect">
            <a:avLst/>
          </a:prstGeom>
          <a:solidFill>
            <a:srgbClr val="984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/>
          </p:nvPr>
        </p:nvSpPr>
        <p:spPr>
          <a:xfrm>
            <a:off x="467545" y="764704"/>
            <a:ext cx="8208143" cy="2304678"/>
          </a:xfr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64830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457200" y="548680"/>
            <a:ext cx="8229600" cy="12870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2143397"/>
            <a:ext cx="4038600" cy="38058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2143397"/>
            <a:ext cx="4038600" cy="38058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FFA5-9115-48EF-83F7-57E689A6594D}" type="datetimeFigureOut">
              <a:rPr lang="nb-NO" smtClean="0"/>
              <a:t>05.04.2017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5C3C-3FAA-47DB-94AD-901E3ECBD49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0021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FFA5-9115-48EF-83F7-57E689A6594D}" type="datetimeFigureOut">
              <a:rPr lang="nb-NO" smtClean="0"/>
              <a:t>05.04.2017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5C3C-3FAA-47DB-94AD-901E3ECBD495}" type="slidenum">
              <a:rPr lang="nb-NO" smtClean="0"/>
              <a:t>‹#›</a:t>
            </a:fld>
            <a:endParaRPr lang="nb-NO"/>
          </a:p>
        </p:txBody>
      </p:sp>
      <p:sp>
        <p:nvSpPr>
          <p:cNvPr id="6" name="Plassholder for diagram 5"/>
          <p:cNvSpPr>
            <a:spLocks noGrp="1"/>
          </p:cNvSpPr>
          <p:nvPr>
            <p:ph type="chart" sz="quarter" idx="13"/>
          </p:nvPr>
        </p:nvSpPr>
        <p:spPr>
          <a:xfrm>
            <a:off x="1475657" y="1700808"/>
            <a:ext cx="6481763" cy="3600450"/>
          </a:xfr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93177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FFA5-9115-48EF-83F7-57E689A6594D}" type="datetimeFigureOut">
              <a:rPr lang="nb-NO" smtClean="0"/>
              <a:pPr/>
              <a:t>05.04.2017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5C3C-3FAA-47DB-94AD-901E3ECBD495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7" name="Plassholder for tabell 6"/>
          <p:cNvSpPr>
            <a:spLocks noGrp="1"/>
          </p:cNvSpPr>
          <p:nvPr>
            <p:ph type="tbl" sz="quarter" idx="13"/>
          </p:nvPr>
        </p:nvSpPr>
        <p:spPr>
          <a:xfrm>
            <a:off x="971550" y="1557340"/>
            <a:ext cx="7200850" cy="3455987"/>
          </a:xfr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41860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med topp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88642"/>
            <a:ext cx="6137116" cy="4325677"/>
          </a:xfrm>
          <a:prstGeom prst="rect">
            <a:avLst/>
          </a:prstGeom>
        </p:spPr>
      </p:pic>
      <p:sp>
        <p:nvSpPr>
          <p:cNvPr id="7" name="Rektangel 6"/>
          <p:cNvSpPr/>
          <p:nvPr userDrawn="1"/>
        </p:nvSpPr>
        <p:spPr>
          <a:xfrm>
            <a:off x="827585" y="3933056"/>
            <a:ext cx="7488832" cy="15121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6" name="Tittel 1"/>
          <p:cNvSpPr>
            <a:spLocks noGrp="1"/>
          </p:cNvSpPr>
          <p:nvPr>
            <p:ph type="ctrTitle"/>
          </p:nvPr>
        </p:nvSpPr>
        <p:spPr>
          <a:xfrm>
            <a:off x="1189857" y="3933058"/>
            <a:ext cx="6982544" cy="1470025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10" name="Plassholder for dato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FFA5-9115-48EF-83F7-57E689A6594D}" type="datetimeFigureOut">
              <a:rPr lang="nb-NO" smtClean="0"/>
              <a:pPr/>
              <a:t>05.04.2017</a:t>
            </a:fld>
            <a:endParaRPr lang="nb-NO" dirty="0"/>
          </a:p>
        </p:txBody>
      </p:sp>
      <p:sp>
        <p:nvSpPr>
          <p:cNvPr id="11" name="Plassholder for bunn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12" name="Plassholder for lysbilde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5C3C-3FAA-47DB-94AD-901E3ECBD495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09759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med topp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FFA5-9115-48EF-83F7-57E689A6594D}" type="datetimeFigureOut">
              <a:rPr lang="nb-NO" smtClean="0"/>
              <a:pPr/>
              <a:t>05.04.2017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5C3C-3FAA-47DB-94AD-901E3ECBD495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892838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FFA5-9115-48EF-83F7-57E689A6594D}" type="datetimeFigureOut">
              <a:rPr lang="nb-NO" smtClean="0"/>
              <a:t>05.04.2017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5C3C-3FAA-47DB-94AD-901E3ECBD49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0060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FFA5-9115-48EF-83F7-57E689A6594D}" type="datetimeFigureOut">
              <a:rPr lang="nb-NO" smtClean="0"/>
              <a:t>05.04.2017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5C3C-3FAA-47DB-94AD-901E3ECBD49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2112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4435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nne Bjurstrø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465328" y="476672"/>
            <a:ext cx="8208912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 dirty="0"/>
          </a:p>
        </p:txBody>
      </p:sp>
      <p:sp>
        <p:nvSpPr>
          <p:cNvPr id="10" name="TekstSylinder 9"/>
          <p:cNvSpPr txBox="1"/>
          <p:nvPr userDrawn="1"/>
        </p:nvSpPr>
        <p:spPr>
          <a:xfrm>
            <a:off x="4355977" y="2805896"/>
            <a:ext cx="37444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0000"/>
              </a:lnSpc>
              <a:buClr>
                <a:srgbClr val="91549E"/>
              </a:buClr>
              <a:buFont typeface="Wingdings" panose="05000000000000000000" pitchFamily="2" charset="2"/>
              <a:buChar char="§"/>
            </a:pPr>
            <a:r>
              <a:rPr lang="nb-NO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Likestillings- og diskrimineringsombud</a:t>
            </a:r>
          </a:p>
          <a:p>
            <a:pPr marL="285750" indent="-285750">
              <a:lnSpc>
                <a:spcPct val="150000"/>
              </a:lnSpc>
              <a:buClr>
                <a:srgbClr val="91549E"/>
              </a:buClr>
              <a:buFont typeface="Wingdings" panose="05000000000000000000" pitchFamily="2" charset="2"/>
              <a:buChar char="§"/>
            </a:pPr>
            <a:r>
              <a:rPr lang="nb-NO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Utdannet jurist</a:t>
            </a:r>
          </a:p>
          <a:p>
            <a:pPr marL="285750" indent="-285750">
              <a:lnSpc>
                <a:spcPct val="150000"/>
              </a:lnSpc>
              <a:buClr>
                <a:srgbClr val="91549E"/>
              </a:buClr>
              <a:buFont typeface="Wingdings" panose="05000000000000000000" pitchFamily="2" charset="2"/>
              <a:buChar char="§"/>
            </a:pPr>
            <a:r>
              <a:rPr lang="nb-NO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Tidligere arbeidsminister</a:t>
            </a:r>
            <a:endParaRPr lang="nb-NO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http://gfx.dagbladet.no/labrador/866/866031/8660313/jpg/active/320x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017450"/>
            <a:ext cx="216024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kstSylinder 10"/>
          <p:cNvSpPr txBox="1"/>
          <p:nvPr userDrawn="1"/>
        </p:nvSpPr>
        <p:spPr>
          <a:xfrm>
            <a:off x="2409544" y="721016"/>
            <a:ext cx="4320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Hanne Bjurstrøm</a:t>
            </a:r>
            <a:endParaRPr lang="nb-NO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8243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kriminering 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755577" y="2708920"/>
            <a:ext cx="7632848" cy="17281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ktangel 5"/>
          <p:cNvSpPr/>
          <p:nvPr userDrawn="1"/>
        </p:nvSpPr>
        <p:spPr>
          <a:xfrm>
            <a:off x="1043609" y="2970820"/>
            <a:ext cx="70567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nb-NO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Norsk lov forbyr diskriminering </a:t>
            </a:r>
          </a:p>
          <a:p>
            <a:pPr marL="0" indent="0" algn="ctr">
              <a:buNone/>
            </a:pPr>
            <a:r>
              <a:rPr lang="nb-NO" sz="36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men hva er diskriminering?</a:t>
            </a:r>
            <a:r>
              <a:rPr lang="nb-NO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8" name="Bilde 2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4" t="50707" r="22477" b="29294"/>
          <a:stretch/>
        </p:blipFill>
        <p:spPr>
          <a:xfrm>
            <a:off x="2051720" y="1268760"/>
            <a:ext cx="4857456" cy="89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204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kriminering 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494" y="3032468"/>
            <a:ext cx="6634866" cy="2052716"/>
          </a:xfrm>
          <a:prstGeom prst="rect">
            <a:avLst/>
          </a:prstGeom>
        </p:spPr>
      </p:pic>
      <p:sp>
        <p:nvSpPr>
          <p:cNvPr id="9" name="Rektangel 8"/>
          <p:cNvSpPr/>
          <p:nvPr userDrawn="1"/>
        </p:nvSpPr>
        <p:spPr>
          <a:xfrm>
            <a:off x="1177494" y="1146274"/>
            <a:ext cx="6634866" cy="17281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4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13"/>
          <p:cNvSpPr txBox="1"/>
          <p:nvPr userDrawn="1"/>
        </p:nvSpPr>
        <p:spPr>
          <a:xfrm>
            <a:off x="2195736" y="3452807"/>
            <a:ext cx="44390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Usaklig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forskjellsbehandling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knyttet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ett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flere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diskrimineringsgrunnlag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kstSylinder 15"/>
          <p:cNvSpPr txBox="1"/>
          <p:nvPr userDrawn="1"/>
        </p:nvSpPr>
        <p:spPr>
          <a:xfrm>
            <a:off x="2149188" y="1713002"/>
            <a:ext cx="45830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Diskriminering</a:t>
            </a:r>
            <a:r>
              <a:rPr lang="nb-NO" sz="40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er:</a:t>
            </a:r>
            <a:endParaRPr lang="nb-NO" sz="4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932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unnl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e 13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305" y="4706043"/>
            <a:ext cx="1872000" cy="1116000"/>
          </a:xfrm>
          <a:prstGeom prst="rect">
            <a:avLst/>
          </a:prstGeom>
        </p:spPr>
      </p:pic>
      <p:pic>
        <p:nvPicPr>
          <p:cNvPr id="3" name="Bilde 2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305" y="3417617"/>
            <a:ext cx="1872000" cy="1116000"/>
          </a:xfrm>
          <a:prstGeom prst="rect">
            <a:avLst/>
          </a:prstGeom>
        </p:spPr>
      </p:pic>
      <p:pic>
        <p:nvPicPr>
          <p:cNvPr id="31" name="Bilde 30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075" y="2129191"/>
            <a:ext cx="1872000" cy="1116000"/>
          </a:xfrm>
          <a:prstGeom prst="rect">
            <a:avLst/>
          </a:prstGeom>
        </p:spPr>
      </p:pic>
      <p:pic>
        <p:nvPicPr>
          <p:cNvPr id="5" name="Bilde 4"/>
          <p:cNvPicPr>
            <a:picLocks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923" y="3407819"/>
            <a:ext cx="1872000" cy="1116000"/>
          </a:xfrm>
          <a:prstGeom prst="rect">
            <a:avLst/>
          </a:prstGeom>
        </p:spPr>
      </p:pic>
      <p:pic>
        <p:nvPicPr>
          <p:cNvPr id="30" name="Bilde 29"/>
          <p:cNvPicPr>
            <a:picLocks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098" y="3417617"/>
            <a:ext cx="1872000" cy="1116000"/>
          </a:xfrm>
          <a:prstGeom prst="rect">
            <a:avLst/>
          </a:prstGeom>
        </p:spPr>
      </p:pic>
      <p:pic>
        <p:nvPicPr>
          <p:cNvPr id="4" name="Bilde 3"/>
          <p:cNvPicPr>
            <a:picLocks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6220" y="2124616"/>
            <a:ext cx="1872000" cy="1116000"/>
          </a:xfrm>
          <a:prstGeom prst="rect">
            <a:avLst/>
          </a:prstGeom>
        </p:spPr>
      </p:pic>
      <p:pic>
        <p:nvPicPr>
          <p:cNvPr id="2" name="Bilde 1"/>
          <p:cNvPicPr>
            <a:picLocks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8147" y="2127520"/>
            <a:ext cx="1872000" cy="1116000"/>
          </a:xfrm>
          <a:prstGeom prst="rect">
            <a:avLst/>
          </a:prstGeom>
        </p:spPr>
      </p:pic>
      <p:sp>
        <p:nvSpPr>
          <p:cNvPr id="16" name="Rektangel 15"/>
          <p:cNvSpPr/>
          <p:nvPr userDrawn="1"/>
        </p:nvSpPr>
        <p:spPr>
          <a:xfrm>
            <a:off x="395536" y="557808"/>
            <a:ext cx="8229600" cy="12870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3" name="TekstSylinder 12"/>
          <p:cNvSpPr txBox="1"/>
          <p:nvPr userDrawn="1"/>
        </p:nvSpPr>
        <p:spPr>
          <a:xfrm>
            <a:off x="1997932" y="249080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KJØNN</a:t>
            </a:r>
            <a:endParaRPr lang="nb-NO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kstSylinder 14"/>
          <p:cNvSpPr txBox="1"/>
          <p:nvPr userDrawn="1"/>
        </p:nvSpPr>
        <p:spPr>
          <a:xfrm>
            <a:off x="1197968" y="858034"/>
            <a:ext cx="67687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Diskriminerings</a:t>
            </a:r>
            <a:r>
              <a:rPr lang="nb-NO" sz="40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grunnlag:</a:t>
            </a:r>
            <a:endParaRPr lang="nb-NO" sz="4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kstSylinder 17"/>
          <p:cNvSpPr txBox="1"/>
          <p:nvPr userDrawn="1"/>
        </p:nvSpPr>
        <p:spPr>
          <a:xfrm>
            <a:off x="4051200" y="3765764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ALDER</a:t>
            </a:r>
            <a:endParaRPr lang="nb-NO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kstSylinder 19"/>
          <p:cNvSpPr txBox="1"/>
          <p:nvPr userDrawn="1"/>
        </p:nvSpPr>
        <p:spPr>
          <a:xfrm>
            <a:off x="3683873" y="2410527"/>
            <a:ext cx="18901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RELIGION</a:t>
            </a:r>
          </a:p>
          <a:p>
            <a:pPr algn="ctr"/>
            <a:r>
              <a:rPr lang="nb-N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LIVSSYN</a:t>
            </a:r>
            <a:endParaRPr lang="nb-NO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kstSylinder 21"/>
          <p:cNvSpPr txBox="1"/>
          <p:nvPr userDrawn="1"/>
        </p:nvSpPr>
        <p:spPr>
          <a:xfrm>
            <a:off x="1801948" y="3753155"/>
            <a:ext cx="1890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ETNISITET</a:t>
            </a:r>
            <a:endParaRPr lang="nb-NO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kstSylinder 22"/>
          <p:cNvSpPr txBox="1"/>
          <p:nvPr userDrawn="1"/>
        </p:nvSpPr>
        <p:spPr>
          <a:xfrm>
            <a:off x="5724128" y="2276874"/>
            <a:ext cx="18901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NEDSATT</a:t>
            </a:r>
          </a:p>
          <a:p>
            <a:pPr algn="ctr"/>
            <a:r>
              <a:rPr lang="nb-N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FUNKSJONS-EVNE</a:t>
            </a:r>
            <a:endParaRPr lang="nb-NO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kstSylinder 23"/>
          <p:cNvSpPr txBox="1"/>
          <p:nvPr userDrawn="1"/>
        </p:nvSpPr>
        <p:spPr>
          <a:xfrm>
            <a:off x="5756221" y="3501009"/>
            <a:ext cx="18901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KJØNNSUTTRYKK</a:t>
            </a:r>
          </a:p>
          <a:p>
            <a:pPr algn="ctr"/>
            <a:r>
              <a:rPr lang="nb-NO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KJØNNSIDENTITET</a:t>
            </a:r>
          </a:p>
          <a:p>
            <a:pPr algn="ctr"/>
            <a:r>
              <a:rPr lang="nb-NO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SEKSUELL</a:t>
            </a:r>
          </a:p>
          <a:p>
            <a:pPr algn="ctr"/>
            <a:r>
              <a:rPr lang="nb-NO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ORIENTERING</a:t>
            </a:r>
            <a:endParaRPr lang="nb-NO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kstSylinder 24"/>
          <p:cNvSpPr txBox="1"/>
          <p:nvPr userDrawn="1"/>
        </p:nvSpPr>
        <p:spPr>
          <a:xfrm>
            <a:off x="1632340" y="4867395"/>
            <a:ext cx="18901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FAGFORENINGS-</a:t>
            </a:r>
          </a:p>
          <a:p>
            <a:pPr algn="ctr"/>
            <a:r>
              <a:rPr lang="nb-NO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MEDLEMSKAP</a:t>
            </a:r>
            <a:r>
              <a:rPr lang="nb-NO" sz="1400" b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</a:p>
          <a:p>
            <a:pPr algn="ctr"/>
            <a:r>
              <a:rPr lang="nb-NO" sz="1400" b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POLITISK SYN</a:t>
            </a:r>
            <a:endParaRPr lang="nb-NO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193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(grå bakgrun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/>
          <p:nvPr userDrawn="1"/>
        </p:nvSpPr>
        <p:spPr>
          <a:xfrm>
            <a:off x="304800" y="548682"/>
            <a:ext cx="8534400" cy="5040559"/>
          </a:xfrm>
          <a:prstGeom prst="rect">
            <a:avLst/>
          </a:prstGeom>
          <a:solidFill>
            <a:schemeClr val="bg1">
              <a:lumMod val="85000"/>
              <a:alpha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Plassholder for tekst 10"/>
          <p:cNvSpPr>
            <a:spLocks noGrp="1"/>
          </p:cNvSpPr>
          <p:nvPr>
            <p:ph type="body" sz="quarter" idx="10"/>
          </p:nvPr>
        </p:nvSpPr>
        <p:spPr>
          <a:xfrm>
            <a:off x="1115617" y="980728"/>
            <a:ext cx="6984776" cy="410445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567275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6165304"/>
            <a:ext cx="9144000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</p:spTree>
    <p:extLst>
      <p:ext uri="{BB962C8B-B14F-4D97-AF65-F5344CB8AC3E}">
        <p14:creationId xmlns:p14="http://schemas.microsoft.com/office/powerpoint/2010/main" val="3553450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467544" y="1772816"/>
            <a:ext cx="8208912" cy="20882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475656" y="2130427"/>
            <a:ext cx="6982544" cy="1470025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980656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Klikk for å redigere undertittelstil i malen</a:t>
            </a:r>
            <a:endParaRPr lang="nb-NO" dirty="0"/>
          </a:p>
        </p:txBody>
      </p:sp>
      <p:sp>
        <p:nvSpPr>
          <p:cNvPr id="7" name="Rektangel 6"/>
          <p:cNvSpPr/>
          <p:nvPr userDrawn="1"/>
        </p:nvSpPr>
        <p:spPr>
          <a:xfrm>
            <a:off x="899593" y="2132856"/>
            <a:ext cx="288032" cy="1440160"/>
          </a:xfrm>
          <a:prstGeom prst="rect">
            <a:avLst/>
          </a:prstGeom>
          <a:solidFill>
            <a:srgbClr val="984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</p:spTree>
    <p:extLst>
      <p:ext uri="{BB962C8B-B14F-4D97-AF65-F5344CB8AC3E}">
        <p14:creationId xmlns:p14="http://schemas.microsoft.com/office/powerpoint/2010/main" val="3702339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457200" y="548680"/>
            <a:ext cx="8229600" cy="12870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4000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nb-NO" dirty="0" smtClean="0"/>
              <a:t>Legg til punkt (maks 5)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FFA5-9115-48EF-83F7-57E689A6594D}" type="datetimeFigureOut">
              <a:rPr lang="nb-NO" smtClean="0"/>
              <a:t>05.04.2017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Topptekst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5C3C-3FAA-47DB-94AD-901E3ECBD49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7271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457200" y="1412776"/>
            <a:ext cx="8229600" cy="4392488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b-NO" dirty="0" smtClean="0"/>
              <a:t>Legg til punkt (maks 5)</a:t>
            </a:r>
          </a:p>
        </p:txBody>
      </p:sp>
    </p:spTree>
    <p:extLst>
      <p:ext uri="{BB962C8B-B14F-4D97-AF65-F5344CB8AC3E}">
        <p14:creationId xmlns:p14="http://schemas.microsoft.com/office/powerpoint/2010/main" val="842956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611188" y="1052736"/>
            <a:ext cx="7993062" cy="4752752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b-NO" dirty="0" smtClean="0"/>
              <a:t>Klikk for å legge til punkter</a:t>
            </a:r>
          </a:p>
          <a:p>
            <a:pPr lvl="1"/>
            <a:r>
              <a:rPr lang="nb-NO" dirty="0" smtClean="0"/>
              <a:t>Andre nivå</a:t>
            </a:r>
          </a:p>
        </p:txBody>
      </p:sp>
    </p:spTree>
    <p:extLst>
      <p:ext uri="{BB962C8B-B14F-4D97-AF65-F5344CB8AC3E}">
        <p14:creationId xmlns:p14="http://schemas.microsoft.com/office/powerpoint/2010/main" val="1611634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ktaboks med t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1907705" y="908720"/>
            <a:ext cx="6262480" cy="41764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 dirty="0"/>
          </a:p>
        </p:txBody>
      </p:sp>
      <p:sp>
        <p:nvSpPr>
          <p:cNvPr id="7" name="Ellipse 6"/>
          <p:cNvSpPr/>
          <p:nvPr userDrawn="1"/>
        </p:nvSpPr>
        <p:spPr>
          <a:xfrm>
            <a:off x="683568" y="2204864"/>
            <a:ext cx="1440160" cy="1440160"/>
          </a:xfrm>
          <a:prstGeom prst="ellipse">
            <a:avLst/>
          </a:prstGeom>
          <a:solidFill>
            <a:srgbClr val="984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 dirty="0"/>
          </a:p>
        </p:txBody>
      </p:sp>
      <p:sp>
        <p:nvSpPr>
          <p:cNvPr id="11" name="Tittel 1"/>
          <p:cNvSpPr>
            <a:spLocks noGrp="1"/>
          </p:cNvSpPr>
          <p:nvPr>
            <p:ph type="ctrTitle" hasCustomPrompt="1"/>
          </p:nvPr>
        </p:nvSpPr>
        <p:spPr>
          <a:xfrm>
            <a:off x="2367648" y="1196754"/>
            <a:ext cx="6982544" cy="792087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994DAD"/>
                </a:solidFill>
              </a:defRPr>
            </a:lvl1pPr>
          </a:lstStyle>
          <a:p>
            <a:r>
              <a:rPr lang="nb-NO" dirty="0" smtClean="0"/>
              <a:t>Sett inn overskrift</a:t>
            </a:r>
            <a:endParaRPr lang="nb-NO" dirty="0"/>
          </a:p>
        </p:txBody>
      </p:sp>
      <p:sp>
        <p:nvSpPr>
          <p:cNvPr id="19" name="Plassholder for tekst 18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6" y="4653337"/>
            <a:ext cx="2698750" cy="359841"/>
          </a:xfrm>
        </p:spPr>
        <p:txBody>
          <a:bodyPr>
            <a:normAutofit/>
          </a:bodyPr>
          <a:lstStyle>
            <a:lvl1pPr marL="0" indent="0">
              <a:buNone/>
              <a:defRPr sz="1200" b="1"/>
            </a:lvl1pPr>
          </a:lstStyle>
          <a:p>
            <a:pPr lvl="0"/>
            <a:r>
              <a:rPr lang="nb-NO" sz="1200" dirty="0" smtClean="0"/>
              <a:t>Sett inn kilde</a:t>
            </a:r>
            <a:endParaRPr lang="nb-NO" dirty="0"/>
          </a:p>
        </p:txBody>
      </p:sp>
      <p:sp>
        <p:nvSpPr>
          <p:cNvPr id="23" name="Plassholder f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2339754" y="2132856"/>
            <a:ext cx="4680520" cy="504056"/>
          </a:xfrm>
        </p:spPr>
        <p:txBody>
          <a:bodyPr>
            <a:normAutofit/>
          </a:bodyPr>
          <a:lstStyle>
            <a:lvl1pPr marL="0" indent="0">
              <a:buNone/>
              <a:defRPr sz="1800" b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nb-NO" dirty="0" smtClean="0"/>
              <a:t>Klikk for å redigere brødtekst</a:t>
            </a:r>
          </a:p>
        </p:txBody>
      </p:sp>
      <p:sp>
        <p:nvSpPr>
          <p:cNvPr id="25" name="Plassholder for tekst 24"/>
          <p:cNvSpPr>
            <a:spLocks noGrp="1"/>
          </p:cNvSpPr>
          <p:nvPr>
            <p:ph type="body" sz="quarter" idx="12" hasCustomPrompt="1"/>
          </p:nvPr>
        </p:nvSpPr>
        <p:spPr>
          <a:xfrm>
            <a:off x="1008607" y="2350498"/>
            <a:ext cx="1043114" cy="1222518"/>
          </a:xfrm>
        </p:spPr>
        <p:txBody>
          <a:bodyPr>
            <a:normAutofit/>
          </a:bodyPr>
          <a:lstStyle>
            <a:lvl1pPr marL="0" indent="0">
              <a:buNone/>
              <a:defRPr sz="7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z="7200" b="1" dirty="0" smtClean="0"/>
              <a:t>#1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42626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1920694" y="908720"/>
            <a:ext cx="6262480" cy="41764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 dirty="0"/>
          </a:p>
        </p:txBody>
      </p:sp>
      <p:sp>
        <p:nvSpPr>
          <p:cNvPr id="7" name="Ellipse 6"/>
          <p:cNvSpPr/>
          <p:nvPr userDrawn="1"/>
        </p:nvSpPr>
        <p:spPr>
          <a:xfrm>
            <a:off x="683568" y="2204864"/>
            <a:ext cx="1440160" cy="1440160"/>
          </a:xfrm>
          <a:prstGeom prst="ellipse">
            <a:avLst/>
          </a:prstGeom>
          <a:solidFill>
            <a:srgbClr val="984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 dirty="0"/>
          </a:p>
        </p:txBody>
      </p:sp>
      <p:sp>
        <p:nvSpPr>
          <p:cNvPr id="19" name="Plassholder for tekst 18"/>
          <p:cNvSpPr>
            <a:spLocks noGrp="1"/>
          </p:cNvSpPr>
          <p:nvPr>
            <p:ph type="body" sz="quarter" idx="11" hasCustomPrompt="1"/>
          </p:nvPr>
        </p:nvSpPr>
        <p:spPr>
          <a:xfrm>
            <a:off x="2556000" y="4581329"/>
            <a:ext cx="2698750" cy="359841"/>
          </a:xfrm>
        </p:spPr>
        <p:txBody>
          <a:bodyPr>
            <a:normAutofit/>
          </a:bodyPr>
          <a:lstStyle>
            <a:lvl1pPr marL="0" indent="0">
              <a:buNone/>
              <a:defRPr sz="1200" b="1"/>
            </a:lvl1pPr>
          </a:lstStyle>
          <a:p>
            <a:pPr lvl="0"/>
            <a:r>
              <a:rPr lang="nb-NO" sz="1200" dirty="0" smtClean="0"/>
              <a:t>Sett inn kilde</a:t>
            </a:r>
            <a:endParaRPr lang="nb-NO" dirty="0"/>
          </a:p>
        </p:txBody>
      </p:sp>
      <p:sp>
        <p:nvSpPr>
          <p:cNvPr id="23" name="Plassholder f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2555777" y="1340768"/>
            <a:ext cx="4680520" cy="504056"/>
          </a:xfrm>
        </p:spPr>
        <p:txBody>
          <a:bodyPr>
            <a:normAutofit/>
          </a:bodyPr>
          <a:lstStyle>
            <a:lvl1pPr marL="0" indent="0">
              <a:buNone/>
              <a:defRPr sz="1800" b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nb-NO" dirty="0" smtClean="0"/>
              <a:t>Klikk for å sett inn lovtekst</a:t>
            </a:r>
          </a:p>
        </p:txBody>
      </p:sp>
      <p:sp>
        <p:nvSpPr>
          <p:cNvPr id="2" name="TekstSylinder 1"/>
          <p:cNvSpPr txBox="1"/>
          <p:nvPr userDrawn="1"/>
        </p:nvSpPr>
        <p:spPr>
          <a:xfrm>
            <a:off x="1043608" y="2276874"/>
            <a:ext cx="1080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nb-NO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878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 hjelper d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467544" y="2348880"/>
            <a:ext cx="8208912" cy="11011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7" name="Rektangel 6"/>
          <p:cNvSpPr/>
          <p:nvPr userDrawn="1"/>
        </p:nvSpPr>
        <p:spPr>
          <a:xfrm>
            <a:off x="1360456" y="2564976"/>
            <a:ext cx="144000" cy="648000"/>
          </a:xfrm>
          <a:prstGeom prst="rect">
            <a:avLst/>
          </a:prstGeom>
          <a:solidFill>
            <a:srgbClr val="984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5" name="TekstSylinder 4"/>
          <p:cNvSpPr txBox="1"/>
          <p:nvPr userDrawn="1"/>
        </p:nvSpPr>
        <p:spPr>
          <a:xfrm>
            <a:off x="1763689" y="2566647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 hjelper deg</a:t>
            </a:r>
            <a:endParaRPr lang="nb-NO" sz="3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Sylinder 2"/>
          <p:cNvSpPr txBox="1"/>
          <p:nvPr userDrawn="1"/>
        </p:nvSpPr>
        <p:spPr>
          <a:xfrm>
            <a:off x="1259632" y="3587532"/>
            <a:ext cx="67687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0000"/>
              </a:lnSpc>
              <a:buClr>
                <a:srgbClr val="994DAD"/>
              </a:buClr>
              <a:buFont typeface="Wingdings" panose="05000000000000000000" pitchFamily="2" charset="2"/>
              <a:buChar char="§"/>
            </a:pPr>
            <a:r>
              <a:rPr lang="nb-NO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Gratis</a:t>
            </a:r>
            <a:r>
              <a:rPr lang="nb-NO" sz="24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juridisk veiledning</a:t>
            </a:r>
          </a:p>
          <a:p>
            <a:pPr marL="457200" indent="-457200">
              <a:lnSpc>
                <a:spcPct val="100000"/>
              </a:lnSpc>
              <a:buClr>
                <a:srgbClr val="994DAD"/>
              </a:buClr>
              <a:buFont typeface="Wingdings" panose="05000000000000000000" pitchFamily="2" charset="2"/>
              <a:buChar char="§"/>
            </a:pPr>
            <a:r>
              <a:rPr lang="nb-NO" sz="24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Finn oss på nett: </a:t>
            </a:r>
            <a:r>
              <a:rPr lang="nb-NO" sz="2400" b="1" u="sng" baseline="0" dirty="0" smtClean="0">
                <a:solidFill>
                  <a:srgbClr val="994DA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www.ldo.no</a:t>
            </a:r>
          </a:p>
          <a:p>
            <a:pPr marL="457200" indent="-457200">
              <a:lnSpc>
                <a:spcPct val="100000"/>
              </a:lnSpc>
              <a:buClr>
                <a:srgbClr val="994DAD"/>
              </a:buClr>
              <a:buFont typeface="Wingdings" panose="05000000000000000000" pitchFamily="2" charset="2"/>
              <a:buChar char="§"/>
            </a:pPr>
            <a:r>
              <a:rPr lang="nb-NO" sz="24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oss: 23 15 73 00</a:t>
            </a:r>
          </a:p>
          <a:p>
            <a:pPr marL="457200" indent="-457200">
              <a:lnSpc>
                <a:spcPct val="100000"/>
              </a:lnSpc>
              <a:buClr>
                <a:srgbClr val="994DAD"/>
              </a:buClr>
              <a:buFont typeface="Wingdings" panose="05000000000000000000" pitchFamily="2" charset="2"/>
              <a:buChar char="§"/>
            </a:pPr>
            <a:r>
              <a:rPr lang="nb-NO" sz="24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E-post: </a:t>
            </a:r>
            <a:r>
              <a:rPr lang="nb-NO" sz="2400" b="1" u="sng" baseline="0" dirty="0" smtClean="0">
                <a:solidFill>
                  <a:srgbClr val="994DA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post@ldo.no</a:t>
            </a:r>
          </a:p>
        </p:txBody>
      </p:sp>
      <p:sp>
        <p:nvSpPr>
          <p:cNvPr id="8" name="TekstSylinder 7"/>
          <p:cNvSpPr txBox="1"/>
          <p:nvPr userDrawn="1"/>
        </p:nvSpPr>
        <p:spPr>
          <a:xfrm>
            <a:off x="1792504" y="5312270"/>
            <a:ext cx="2804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facebook</a:t>
            </a:r>
            <a:r>
              <a:rPr lang="nb-NO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nb-NO" sz="1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mittOmbud</a:t>
            </a:r>
            <a:endParaRPr lang="nb-NO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TekstSylinder 8"/>
          <p:cNvSpPr txBox="1"/>
          <p:nvPr userDrawn="1"/>
        </p:nvSpPr>
        <p:spPr>
          <a:xfrm>
            <a:off x="5179088" y="5315789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twitter</a:t>
            </a:r>
            <a:r>
              <a:rPr lang="nb-NO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nb-NO" sz="1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mittOmbud</a:t>
            </a:r>
            <a:endParaRPr lang="nb-NO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5331704"/>
            <a:ext cx="393047" cy="393047"/>
          </a:xfrm>
          <a:prstGeom prst="rect">
            <a:avLst/>
          </a:prstGeom>
        </p:spPr>
      </p:pic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457" y="5331704"/>
            <a:ext cx="389131" cy="389131"/>
          </a:xfrm>
          <a:prstGeom prst="rect">
            <a:avLst/>
          </a:prstGeom>
        </p:spPr>
      </p:pic>
      <p:pic>
        <p:nvPicPr>
          <p:cNvPr id="12" name="Bilde 11"/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7544" y="476675"/>
            <a:ext cx="8208912" cy="1728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301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2071390"/>
            <a:ext cx="8229600" cy="38778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2606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182FFA5-9115-48EF-83F7-57E689A6594D}" type="datetimeFigureOut">
              <a:rPr lang="nb-NO" smtClean="0"/>
              <a:pPr/>
              <a:t>05.04.2017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2606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2606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2D15C3C-3FAA-47DB-94AD-901E3ECBD495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0" y="6165304"/>
            <a:ext cx="9144000" cy="72008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ekstSylinder 10"/>
          <p:cNvSpPr txBox="1"/>
          <p:nvPr userDrawn="1"/>
        </p:nvSpPr>
        <p:spPr>
          <a:xfrm>
            <a:off x="971601" y="6331386"/>
            <a:ext cx="76328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Likestillings- og diskrimineringsombudet</a:t>
            </a:r>
            <a:r>
              <a:rPr lang="nb-NO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nb-NO" sz="1400" b="1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	                  </a:t>
            </a:r>
            <a:r>
              <a:rPr lang="nb-NO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www.ldo.no</a:t>
            </a:r>
            <a:endParaRPr lang="nb-NO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Bilde 11"/>
          <p:cNvPicPr>
            <a:picLocks noChangeAspect="1"/>
          </p:cNvPicPr>
          <p:nvPr userDrawn="1"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6287178"/>
            <a:ext cx="454190" cy="454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31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49" r:id="rId3"/>
    <p:sldLayoutId id="2147483650" r:id="rId4"/>
    <p:sldLayoutId id="2147483687" r:id="rId5"/>
    <p:sldLayoutId id="2147483671" r:id="rId6"/>
    <p:sldLayoutId id="2147483668" r:id="rId7"/>
    <p:sldLayoutId id="2147483670" r:id="rId8"/>
    <p:sldLayoutId id="2147483669" r:id="rId9"/>
    <p:sldLayoutId id="2147483662" r:id="rId10"/>
    <p:sldLayoutId id="2147483667" r:id="rId11"/>
    <p:sldLayoutId id="2147483679" r:id="rId12"/>
    <p:sldLayoutId id="2147483680" r:id="rId13"/>
    <p:sldLayoutId id="2147483681" r:id="rId14"/>
    <p:sldLayoutId id="2147483682" r:id="rId15"/>
    <p:sldLayoutId id="2147483666" r:id="rId16"/>
    <p:sldLayoutId id="2147483652" r:id="rId17"/>
    <p:sldLayoutId id="2147483655" r:id="rId18"/>
    <p:sldLayoutId id="2147483684" r:id="rId19"/>
    <p:sldLayoutId id="2147483683" r:id="rId20"/>
    <p:sldLayoutId id="2147483656" r:id="rId21"/>
    <p:sldLayoutId id="2147483657" r:id="rId22"/>
    <p:sldLayoutId id="2147483664" r:id="rId23"/>
    <p:sldLayoutId id="2147483685" r:id="rId24"/>
    <p:sldLayoutId id="2147483675" r:id="rId25"/>
    <p:sldLayoutId id="2147483676" r:id="rId26"/>
    <p:sldLayoutId id="2147483677" r:id="rId27"/>
    <p:sldLayoutId id="2147483686" r:id="rId28"/>
    <p:sldLayoutId id="2147483665" r:id="rId2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9A4DAD"/>
        </a:buClr>
        <a:buFont typeface="Wingdings" pitchFamily="2" charset="2"/>
        <a:buChar char="§"/>
        <a:defRPr sz="3200" b="1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9A4DAD"/>
        </a:buClr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9A4DAD"/>
        </a:buClr>
        <a:buFont typeface="Wingdings" pitchFamily="2" charset="2"/>
        <a:buChar char="§"/>
        <a:defRPr sz="24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9A4DAD"/>
        </a:buClr>
        <a:buFont typeface="Wingdings" pitchFamily="2" charset="2"/>
        <a:buChar char="§"/>
        <a:defRPr sz="20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9A4DAD"/>
        </a:buClr>
        <a:buFont typeface="Wingdings" pitchFamily="2" charset="2"/>
        <a:buChar char="§"/>
        <a:defRPr sz="20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ile:///\\ldo-fil\Felles\statistikk\intern\html\tabeller_om_tater_og_Roma-saker.htm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Roma and Romani 2016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b-NO" dirty="0" smtClean="0"/>
              <a:t>Eero Olli, Senior Advisor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5064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800" dirty="0" smtClean="0"/>
              <a:t>National </a:t>
            </a:r>
            <a:r>
              <a:rPr lang="nb-NO" sz="2800" dirty="0" err="1" smtClean="0"/>
              <a:t>minorities</a:t>
            </a:r>
            <a:r>
              <a:rPr lang="nb-NO" sz="2800" dirty="0"/>
              <a:t> </a:t>
            </a:r>
            <a:r>
              <a:rPr lang="nb-NO" sz="2800" dirty="0" smtClean="0"/>
              <a:t>-  </a:t>
            </a:r>
            <a:r>
              <a:rPr lang="nb-NO" sz="2800" dirty="0" err="1" smtClean="0"/>
              <a:t>indigenous</a:t>
            </a:r>
            <a:r>
              <a:rPr lang="nb-NO" sz="2800" dirty="0" smtClean="0"/>
              <a:t> </a:t>
            </a:r>
            <a:r>
              <a:rPr lang="nb-NO" sz="2800" dirty="0" err="1" smtClean="0"/>
              <a:t>people</a:t>
            </a:r>
            <a:endParaRPr lang="nb-NO" sz="2800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 smtClean="0"/>
              <a:t>Romani</a:t>
            </a:r>
          </a:p>
          <a:p>
            <a:pPr lvl="1"/>
            <a:r>
              <a:rPr lang="nb-NO" dirty="0" smtClean="0"/>
              <a:t>Migration 500 </a:t>
            </a:r>
            <a:r>
              <a:rPr lang="nb-NO" dirty="0" err="1" smtClean="0"/>
              <a:t>years</a:t>
            </a:r>
            <a:r>
              <a:rPr lang="nb-NO" dirty="0" smtClean="0"/>
              <a:t> </a:t>
            </a:r>
            <a:r>
              <a:rPr lang="nb-NO" dirty="0" err="1" smtClean="0"/>
              <a:t>ago</a:t>
            </a:r>
            <a:endParaRPr lang="nb-NO" dirty="0" smtClean="0"/>
          </a:p>
          <a:p>
            <a:r>
              <a:rPr lang="nb-NO" dirty="0" smtClean="0"/>
              <a:t>Roma</a:t>
            </a:r>
          </a:p>
          <a:p>
            <a:pPr lvl="1"/>
            <a:r>
              <a:rPr lang="nb-NO" dirty="0" smtClean="0"/>
              <a:t>Migration 150 </a:t>
            </a:r>
            <a:r>
              <a:rPr lang="nb-NO" dirty="0" err="1" smtClean="0"/>
              <a:t>years</a:t>
            </a:r>
            <a:r>
              <a:rPr lang="nb-NO" dirty="0" smtClean="0"/>
              <a:t> -&gt;</a:t>
            </a:r>
          </a:p>
          <a:p>
            <a:r>
              <a:rPr lang="nb-NO" dirty="0" smtClean="0"/>
              <a:t>Kven</a:t>
            </a:r>
          </a:p>
          <a:p>
            <a:pPr lvl="1"/>
            <a:r>
              <a:rPr lang="nb-NO" dirty="0" smtClean="0"/>
              <a:t>Finnish </a:t>
            </a:r>
            <a:r>
              <a:rPr lang="nb-NO" dirty="0" err="1" smtClean="0"/>
              <a:t>migration</a:t>
            </a:r>
            <a:r>
              <a:rPr lang="nb-NO" dirty="0" smtClean="0"/>
              <a:t> 500 </a:t>
            </a:r>
            <a:r>
              <a:rPr lang="nb-NO" dirty="0" err="1" smtClean="0"/>
              <a:t>years</a:t>
            </a:r>
            <a:r>
              <a:rPr lang="nb-NO" dirty="0" smtClean="0"/>
              <a:t> </a:t>
            </a:r>
            <a:r>
              <a:rPr lang="nb-NO" dirty="0" err="1" smtClean="0"/>
              <a:t>ago</a:t>
            </a:r>
            <a:r>
              <a:rPr lang="nb-NO" dirty="0" smtClean="0"/>
              <a:t> to Northern Norway</a:t>
            </a:r>
            <a:endParaRPr lang="nb-NO" dirty="0"/>
          </a:p>
          <a:p>
            <a:r>
              <a:rPr lang="nb-NO" dirty="0" smtClean="0"/>
              <a:t>Forrest-Finns</a:t>
            </a:r>
          </a:p>
          <a:p>
            <a:pPr lvl="1"/>
            <a:r>
              <a:rPr lang="nb-NO" dirty="0" smtClean="0"/>
              <a:t>Finnish </a:t>
            </a:r>
            <a:r>
              <a:rPr lang="nb-NO" dirty="0" err="1" smtClean="0"/>
              <a:t>migration</a:t>
            </a:r>
            <a:r>
              <a:rPr lang="nb-NO" dirty="0" smtClean="0"/>
              <a:t> </a:t>
            </a:r>
            <a:r>
              <a:rPr lang="nb-NO" dirty="0"/>
              <a:t>500 </a:t>
            </a:r>
            <a:r>
              <a:rPr lang="nb-NO" dirty="0" err="1"/>
              <a:t>years</a:t>
            </a:r>
            <a:r>
              <a:rPr lang="nb-NO" dirty="0"/>
              <a:t> </a:t>
            </a:r>
            <a:r>
              <a:rPr lang="nb-NO" dirty="0" err="1" smtClean="0"/>
              <a:t>ago</a:t>
            </a:r>
            <a:r>
              <a:rPr lang="nb-NO" dirty="0" smtClean="0"/>
              <a:t> to East Norway</a:t>
            </a:r>
            <a:endParaRPr lang="nb-NO" dirty="0"/>
          </a:p>
          <a:p>
            <a:r>
              <a:rPr lang="nb-NO" dirty="0" err="1" smtClean="0"/>
              <a:t>Jews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 smtClean="0"/>
              <a:t>Sami</a:t>
            </a:r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35823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smtClean="0"/>
              <a:t>Two different people 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556793"/>
            <a:ext cx="4038600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Romani </a:t>
            </a:r>
            <a:br>
              <a:rPr lang="en-US" dirty="0" smtClean="0"/>
            </a:br>
            <a:r>
              <a:rPr lang="en-US" dirty="0" smtClean="0"/>
              <a:t>= </a:t>
            </a:r>
            <a:r>
              <a:rPr lang="en-US" b="0" dirty="0" smtClean="0"/>
              <a:t>traveller, </a:t>
            </a:r>
            <a:r>
              <a:rPr lang="en-US" b="0" i="1" dirty="0" smtClean="0"/>
              <a:t>tater</a:t>
            </a:r>
          </a:p>
          <a:p>
            <a:r>
              <a:rPr lang="en-US" b="0" dirty="0" smtClean="0"/>
              <a:t>5000 people ?</a:t>
            </a:r>
          </a:p>
          <a:p>
            <a:r>
              <a:rPr lang="en-US" b="0" dirty="0" smtClean="0"/>
              <a:t>Mixed educational level</a:t>
            </a:r>
          </a:p>
          <a:p>
            <a:r>
              <a:rPr lang="en-US" b="0" dirty="0" smtClean="0"/>
              <a:t>Can «hide»</a:t>
            </a:r>
          </a:p>
          <a:p>
            <a:r>
              <a:rPr lang="en-US" b="0" dirty="0" smtClean="0"/>
              <a:t>In many parts of Norway</a:t>
            </a:r>
          </a:p>
          <a:p>
            <a:endParaRPr lang="en-US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556793"/>
            <a:ext cx="4038600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Roma </a:t>
            </a:r>
            <a:br>
              <a:rPr lang="en-US" dirty="0" smtClean="0"/>
            </a:br>
            <a:r>
              <a:rPr lang="en-US" b="0" dirty="0" smtClean="0"/>
              <a:t>= gypsy, </a:t>
            </a:r>
            <a:r>
              <a:rPr lang="en-US" b="0" i="1" dirty="0" smtClean="0"/>
              <a:t>rom</a:t>
            </a:r>
            <a:endParaRPr lang="en-US" b="0" i="1" dirty="0" smtClean="0"/>
          </a:p>
          <a:p>
            <a:r>
              <a:rPr lang="en-US" b="0" dirty="0" smtClean="0"/>
              <a:t>5-700 people ?</a:t>
            </a:r>
          </a:p>
          <a:p>
            <a:r>
              <a:rPr lang="en-US" b="0" dirty="0" smtClean="0"/>
              <a:t>Low educational level</a:t>
            </a:r>
          </a:p>
          <a:p>
            <a:endParaRPr lang="en-US" b="0" dirty="0" smtClean="0"/>
          </a:p>
          <a:p>
            <a:r>
              <a:rPr lang="en-US" b="0" dirty="0" smtClean="0"/>
              <a:t>Cannot </a:t>
            </a:r>
            <a:r>
              <a:rPr lang="en-US" b="0" dirty="0" smtClean="0"/>
              <a:t>«hide»</a:t>
            </a:r>
          </a:p>
          <a:p>
            <a:r>
              <a:rPr lang="en-US" b="0" dirty="0" smtClean="0"/>
              <a:t>Mainly near Oslo</a:t>
            </a:r>
          </a:p>
        </p:txBody>
      </p:sp>
    </p:spTree>
    <p:extLst>
      <p:ext uri="{BB962C8B-B14F-4D97-AF65-F5344CB8AC3E}">
        <p14:creationId xmlns:p14="http://schemas.microsoft.com/office/powerpoint/2010/main" val="2918985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Romani/tater: </a:t>
            </a:r>
            <a:r>
              <a:rPr lang="nb-NO" dirty="0" smtClean="0"/>
              <a:t>policy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Assimilation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Govermental</a:t>
            </a:r>
            <a:r>
              <a:rPr lang="en-US" dirty="0" smtClean="0"/>
              <a:t> assimilation policy </a:t>
            </a:r>
          </a:p>
          <a:p>
            <a:pPr lvl="1"/>
            <a:r>
              <a:rPr lang="en-US" dirty="0" smtClean="0"/>
              <a:t>Take their children</a:t>
            </a:r>
          </a:p>
          <a:p>
            <a:pPr lvl="1"/>
            <a:r>
              <a:rPr lang="en-US" dirty="0" smtClean="0"/>
              <a:t>Destroy their economy</a:t>
            </a:r>
          </a:p>
          <a:p>
            <a:pPr lvl="1"/>
            <a:r>
              <a:rPr lang="en-US" dirty="0" smtClean="0"/>
              <a:t>Ban on traveling lifestyle</a:t>
            </a:r>
          </a:p>
          <a:p>
            <a:pPr lvl="1"/>
            <a:r>
              <a:rPr lang="en-US" dirty="0" smtClean="0"/>
              <a:t>The Norwegian Mission for the Homeless </a:t>
            </a:r>
            <a:r>
              <a:rPr lang="en-US" sz="2400" dirty="0" smtClean="0"/>
              <a:t>1897 – 1989</a:t>
            </a:r>
          </a:p>
          <a:p>
            <a:r>
              <a:rPr lang="en-US" dirty="0" smtClean="0"/>
              <a:t>Apology </a:t>
            </a:r>
            <a:r>
              <a:rPr lang="en-US" dirty="0" smtClean="0"/>
              <a:t>in 1998</a:t>
            </a:r>
            <a:endParaRPr lang="en-US" dirty="0" smtClean="0"/>
          </a:p>
          <a:p>
            <a:r>
              <a:rPr lang="en-US" dirty="0" smtClean="0"/>
              <a:t>Redress / compensation</a:t>
            </a:r>
          </a:p>
          <a:p>
            <a:pPr lvl="1"/>
            <a:r>
              <a:rPr lang="en-US" dirty="0" smtClean="0"/>
              <a:t>Individual + a fund for culture</a:t>
            </a:r>
          </a:p>
          <a:p>
            <a:r>
              <a:rPr lang="en-US" dirty="0" smtClean="0"/>
              <a:t>Whitepaper on public policy documenting the assimilation of </a:t>
            </a:r>
            <a:r>
              <a:rPr lang="en-US" dirty="0" err="1" smtClean="0"/>
              <a:t>romani</a:t>
            </a:r>
            <a:r>
              <a:rPr lang="en-US" dirty="0" smtClean="0"/>
              <a:t>/tater </a:t>
            </a:r>
            <a:r>
              <a:rPr lang="en-US" dirty="0" smtClean="0"/>
              <a:t>in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432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Roma: policy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/>
              <a:t>E</a:t>
            </a:r>
            <a:r>
              <a:rPr lang="nb-NO" dirty="0" err="1" smtClean="0"/>
              <a:t>xclusion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Governmental </a:t>
            </a:r>
            <a:r>
              <a:rPr lang="en-US" dirty="0" smtClean="0"/>
              <a:t>policy of exclusion – until </a:t>
            </a:r>
            <a:r>
              <a:rPr lang="en-US" dirty="0" smtClean="0"/>
              <a:t>1956</a:t>
            </a:r>
            <a:endParaRPr lang="en-US" dirty="0" smtClean="0"/>
          </a:p>
          <a:p>
            <a:pPr lvl="2"/>
            <a:r>
              <a:rPr lang="en-US" dirty="0" smtClean="0"/>
              <a:t>Not «Norwegians» </a:t>
            </a:r>
          </a:p>
          <a:p>
            <a:pPr lvl="2"/>
            <a:r>
              <a:rPr lang="en-US" dirty="0" smtClean="0"/>
              <a:t>Holocaust</a:t>
            </a:r>
          </a:p>
          <a:p>
            <a:r>
              <a:rPr lang="en-US" dirty="0" smtClean="0"/>
              <a:t>1971-1991 the Gypsy-office = social welfare</a:t>
            </a:r>
          </a:p>
          <a:p>
            <a:r>
              <a:rPr lang="en-US" dirty="0" smtClean="0"/>
              <a:t>2009-2012  </a:t>
            </a:r>
            <a:r>
              <a:rPr lang="en-US" i="1" dirty="0" smtClean="0"/>
              <a:t>Action plan </a:t>
            </a:r>
            <a:r>
              <a:rPr lang="en-US" i="1" dirty="0" smtClean="0"/>
              <a:t>to Improve the Living Conditions of Roma in Oslo</a:t>
            </a:r>
          </a:p>
          <a:p>
            <a:pPr lvl="2"/>
            <a:r>
              <a:rPr lang="en-US" dirty="0" smtClean="0"/>
              <a:t>Evaluation: little or no successful measures</a:t>
            </a:r>
          </a:p>
          <a:p>
            <a:pPr lvl="2"/>
            <a:r>
              <a:rPr lang="en-US" dirty="0" err="1" smtClean="0"/>
              <a:t>Skullerud</a:t>
            </a:r>
            <a:r>
              <a:rPr lang="en-US" dirty="0" smtClean="0"/>
              <a:t> </a:t>
            </a:r>
            <a:r>
              <a:rPr lang="en-US" dirty="0" err="1" smtClean="0"/>
              <a:t>prosjektet</a:t>
            </a:r>
            <a:r>
              <a:rPr lang="en-US" dirty="0" smtClean="0"/>
              <a:t> = adult </a:t>
            </a:r>
            <a:r>
              <a:rPr lang="en-US" dirty="0" smtClean="0"/>
              <a:t>education</a:t>
            </a:r>
          </a:p>
          <a:p>
            <a:r>
              <a:rPr lang="en-US" dirty="0" smtClean="0"/>
              <a:t>Apology in 2015</a:t>
            </a:r>
          </a:p>
          <a:p>
            <a:r>
              <a:rPr lang="en-US" dirty="0" smtClean="0"/>
              <a:t>Redress / Compensation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949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Equality and Anti-Discrimination Ombud</a:t>
            </a:r>
            <a:endParaRPr lang="en-US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Working group for Roma- and Romani-women</a:t>
            </a:r>
          </a:p>
          <a:p>
            <a:pPr lvl="1"/>
            <a:r>
              <a:rPr lang="en-US" dirty="0" smtClean="0"/>
              <a:t>Improve the dialog between national minorities and public officials</a:t>
            </a:r>
          </a:p>
          <a:p>
            <a:pPr lvl="1"/>
            <a:r>
              <a:rPr lang="en-US" dirty="0" smtClean="0"/>
              <a:t>Two people – same rights</a:t>
            </a:r>
          </a:p>
          <a:p>
            <a:pPr lvl="1"/>
            <a:r>
              <a:rPr lang="en-US" dirty="0" smtClean="0"/>
              <a:t>Gain </a:t>
            </a:r>
            <a:r>
              <a:rPr lang="en-US" dirty="0" smtClean="0"/>
              <a:t>information</a:t>
            </a:r>
          </a:p>
          <a:p>
            <a:r>
              <a:rPr lang="en-US" dirty="0" smtClean="0"/>
              <a:t>Monitor CEDAW</a:t>
            </a:r>
            <a:r>
              <a:rPr lang="en-US" dirty="0"/>
              <a:t> </a:t>
            </a:r>
            <a:r>
              <a:rPr lang="en-US" dirty="0" smtClean="0"/>
              <a:t>&amp; CERD</a:t>
            </a:r>
            <a:endParaRPr lang="en-US" dirty="0" smtClean="0"/>
          </a:p>
          <a:p>
            <a:r>
              <a:rPr lang="en-US" dirty="0" smtClean="0"/>
              <a:t>Complaints</a:t>
            </a:r>
          </a:p>
          <a:p>
            <a:pPr lvl="1"/>
            <a:r>
              <a:rPr lang="en-US" dirty="0" smtClean="0"/>
              <a:t>Did not work so well for national minorities</a:t>
            </a:r>
          </a:p>
          <a:p>
            <a:pPr lvl="1"/>
            <a:r>
              <a:rPr lang="en-US" dirty="0" smtClean="0"/>
              <a:t>Last 3 cases:</a:t>
            </a:r>
          </a:p>
          <a:p>
            <a:pPr lvl="2"/>
            <a:r>
              <a:rPr lang="en-US" dirty="0" smtClean="0"/>
              <a:t>Roma mother </a:t>
            </a:r>
            <a:r>
              <a:rPr lang="en-US" dirty="0" smtClean="0"/>
              <a:t>and children thrown out from a crisis-center</a:t>
            </a:r>
          </a:p>
          <a:p>
            <a:pPr lvl="2"/>
            <a:r>
              <a:rPr lang="en-US" dirty="0" err="1" smtClean="0"/>
              <a:t>Campingsite</a:t>
            </a:r>
            <a:r>
              <a:rPr lang="en-US" dirty="0" smtClean="0"/>
              <a:t> instructed employees to reject </a:t>
            </a:r>
            <a:r>
              <a:rPr lang="en-US" dirty="0" err="1" smtClean="0"/>
              <a:t>roma</a:t>
            </a:r>
            <a:endParaRPr lang="en-US" dirty="0" smtClean="0"/>
          </a:p>
          <a:p>
            <a:pPr lvl="2"/>
            <a:r>
              <a:rPr lang="en-US" dirty="0" smtClean="0"/>
              <a:t>The board in a housing cooperative did not accept </a:t>
            </a:r>
            <a:r>
              <a:rPr lang="en-US" dirty="0" err="1" smtClean="0"/>
              <a:t>roma</a:t>
            </a:r>
            <a:r>
              <a:rPr lang="en-US" dirty="0" smtClean="0"/>
              <a:t> as tenants</a:t>
            </a:r>
          </a:p>
        </p:txBody>
      </p:sp>
    </p:spTree>
    <p:extLst>
      <p:ext uri="{BB962C8B-B14F-4D97-AF65-F5344CB8AC3E}">
        <p14:creationId xmlns:p14="http://schemas.microsoft.com/office/powerpoint/2010/main" val="1703157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Count </a:t>
            </a:r>
            <a:r>
              <a:rPr lang="nb-NO" dirty="0" err="1" smtClean="0"/>
              <a:t>of</a:t>
            </a:r>
            <a:r>
              <a:rPr lang="nb-NO" dirty="0" smtClean="0"/>
              <a:t> Cases 2007- </a:t>
            </a:r>
            <a:r>
              <a:rPr lang="nb-NO" dirty="0" err="1" smtClean="0"/>
              <a:t>March</a:t>
            </a:r>
            <a:r>
              <a:rPr lang="nb-NO" dirty="0" smtClean="0"/>
              <a:t> 2017 </a:t>
            </a:r>
            <a:endParaRPr lang="nb-NO" dirty="0"/>
          </a:p>
        </p:txBody>
      </p:sp>
      <p:graphicFrame>
        <p:nvGraphicFramePr>
          <p:cNvPr id="6" name="Plassholder for innhold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270053"/>
              </p:ext>
            </p:extLst>
          </p:nvPr>
        </p:nvGraphicFramePr>
        <p:xfrm>
          <a:off x="899592" y="1988840"/>
          <a:ext cx="7126560" cy="4131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709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>
                <a:hlinkClick r:id="rId2" action="ppaction://hlinkfile"/>
              </a:rPr>
              <a:t>file:///N:/</a:t>
            </a:r>
            <a:r>
              <a:rPr lang="nb-NO" dirty="0" smtClean="0">
                <a:hlinkClick r:id="rId2" action="ppaction://hlinkfile"/>
              </a:rPr>
              <a:t>statistikk/intern/html/tabeller_om_tater_og_Roma-saker.htm</a:t>
            </a:r>
            <a:r>
              <a:rPr lang="nb-NO" dirty="0" smtClean="0"/>
              <a:t>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67605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Fiolet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5315</TotalTime>
  <Words>326</Words>
  <Application>Microsoft Office PowerPoint</Application>
  <PresentationFormat>Skjermfremvisning (4:3)</PresentationFormat>
  <Paragraphs>74</Paragraphs>
  <Slides>8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9" baseType="lpstr">
      <vt:lpstr>Office-tema</vt:lpstr>
      <vt:lpstr>Roma and Romani 2016</vt:lpstr>
      <vt:lpstr>National minorities -  indigenous people</vt:lpstr>
      <vt:lpstr>Two different people </vt:lpstr>
      <vt:lpstr>Romani/tater: policy of Assimilation</vt:lpstr>
      <vt:lpstr>Roma: policy of Exclusion</vt:lpstr>
      <vt:lpstr>Equality and Anti-Discrimination Ombud</vt:lpstr>
      <vt:lpstr>Count of Cases 2007- March 2017 </vt:lpstr>
      <vt:lpstr>PowerPoint-presentasjon</vt:lpstr>
    </vt:vector>
  </TitlesOfParts>
  <Company>LDO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Henning Meyer Petersen</dc:creator>
  <cp:lastModifiedBy>eero.olli</cp:lastModifiedBy>
  <cp:revision>197</cp:revision>
  <cp:lastPrinted>2015-11-20T08:41:47Z</cp:lastPrinted>
  <dcterms:created xsi:type="dcterms:W3CDTF">2015-10-09T06:10:42Z</dcterms:created>
  <dcterms:modified xsi:type="dcterms:W3CDTF">2017-04-05T11:08:49Z</dcterms:modified>
</cp:coreProperties>
</file>