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5" r:id="rId2"/>
  </p:sldMasterIdLst>
  <p:notesMasterIdLst>
    <p:notesMasterId r:id="rId37"/>
  </p:notesMasterIdLst>
  <p:sldIdLst>
    <p:sldId id="308" r:id="rId3"/>
    <p:sldId id="309" r:id="rId4"/>
    <p:sldId id="323" r:id="rId5"/>
    <p:sldId id="310" r:id="rId6"/>
    <p:sldId id="311" r:id="rId7"/>
    <p:sldId id="325" r:id="rId8"/>
    <p:sldId id="312" r:id="rId9"/>
    <p:sldId id="324" r:id="rId10"/>
    <p:sldId id="326" r:id="rId11"/>
    <p:sldId id="327" r:id="rId12"/>
    <p:sldId id="269" r:id="rId13"/>
    <p:sldId id="273" r:id="rId14"/>
    <p:sldId id="270" r:id="rId15"/>
    <p:sldId id="271" r:id="rId16"/>
    <p:sldId id="274" r:id="rId17"/>
    <p:sldId id="275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322" r:id="rId34"/>
    <p:sldId id="321" r:id="rId35"/>
    <p:sldId id="305" r:id="rId36"/>
  </p:sldIdLst>
  <p:sldSz cx="9144000" cy="6858000" type="screen4x3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125" d="100"/>
          <a:sy n="125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3448"/>
            <a:ext cx="4990783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4F5422-0F58-452E-B3EF-D68180E45C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1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6E-1ED5-43CE-8B54-95906AB5C07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75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Bilder</a:t>
            </a:r>
            <a:r>
              <a:rPr lang="nb-NO" baseline="0" dirty="0" smtClean="0"/>
              <a:t> samlet av WAM - </a:t>
            </a:r>
            <a:r>
              <a:rPr lang="nb-NO" baseline="0" dirty="0" err="1" smtClean="0"/>
              <a:t>Women</a:t>
            </a:r>
            <a:r>
              <a:rPr lang="nb-NO" baseline="0" dirty="0" smtClean="0"/>
              <a:t> Action Media </a:t>
            </a:r>
            <a:r>
              <a:rPr lang="nb-NO" baseline="0" dirty="0" err="1" smtClean="0"/>
              <a:t>Collective</a:t>
            </a:r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smtClean="0"/>
              <a:t>Kampanje for å få </a:t>
            </a:r>
            <a:r>
              <a:rPr lang="nb-NO" baseline="0" dirty="0" err="1" smtClean="0"/>
              <a:t>Facebook</a:t>
            </a:r>
            <a:r>
              <a:rPr lang="nb-NO" baseline="0" dirty="0" smtClean="0"/>
              <a:t> til å fjerne hate </a:t>
            </a:r>
            <a:r>
              <a:rPr lang="nb-NO" baseline="0" dirty="0" err="1" smtClean="0"/>
              <a:t>speech</a:t>
            </a:r>
            <a:r>
              <a:rPr lang="nb-NO" baseline="0" dirty="0" smtClean="0"/>
              <a:t> som ble lastet opp – her ser man deres typisk svar ved klager på opplastede bilder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4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46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96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07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66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34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40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27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78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1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Bruker</a:t>
            </a:r>
            <a:r>
              <a:rPr lang="nb-NO" baseline="0" dirty="0" smtClean="0"/>
              <a:t> ikke tid på hva seksuell trakassering og voldtekt er – men spesifiserer hva ICT&amp;VAWG 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39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Jamia</a:t>
            </a:r>
            <a:r>
              <a:rPr lang="nb-NO" dirty="0" smtClean="0"/>
              <a:t> Wilson,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Women</a:t>
            </a:r>
            <a:r>
              <a:rPr lang="nb-NO" baseline="0" dirty="0" smtClean="0"/>
              <a:t>, Action and </a:t>
            </a:r>
            <a:r>
              <a:rPr lang="nb-NO" baseline="0" dirty="0" err="1" smtClean="0"/>
              <a:t>the</a:t>
            </a:r>
            <a:r>
              <a:rPr lang="nb-NO" baseline="0" smtClean="0"/>
              <a:t> Media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21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99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58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Nothing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convention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nothing</a:t>
            </a:r>
            <a:r>
              <a:rPr lang="nb-NO" baseline="0" dirty="0" smtClean="0"/>
              <a:t> in GR #19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7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dirty="0" smtClean="0">
                <a:latin typeface="Arial" pitchFamily="34" charset="0"/>
              </a:rPr>
              <a:t>This</a:t>
            </a:r>
            <a:r>
              <a:rPr lang="nb-NO" baseline="0" dirty="0" smtClean="0">
                <a:latin typeface="Arial" pitchFamily="34" charset="0"/>
              </a:rPr>
              <a:t> is </a:t>
            </a:r>
            <a:r>
              <a:rPr lang="nb-NO" baseline="0" dirty="0" err="1" smtClean="0">
                <a:latin typeface="Arial" pitchFamily="34" charset="0"/>
              </a:rPr>
              <a:t>the</a:t>
            </a:r>
            <a:r>
              <a:rPr lang="nb-NO" baseline="0" dirty="0" smtClean="0">
                <a:latin typeface="Arial" pitchFamily="34" charset="0"/>
              </a:rPr>
              <a:t> </a:t>
            </a:r>
            <a:r>
              <a:rPr lang="nb-NO" baseline="0" dirty="0" err="1" smtClean="0">
                <a:latin typeface="Arial" pitchFamily="34" charset="0"/>
              </a:rPr>
              <a:t>definiton</a:t>
            </a:r>
            <a:r>
              <a:rPr lang="nb-NO" baseline="0" dirty="0" smtClean="0">
                <a:latin typeface="Arial" pitchFamily="34" charset="0"/>
              </a:rPr>
              <a:t> </a:t>
            </a:r>
            <a:r>
              <a:rPr lang="nb-NO" baseline="0" dirty="0" err="1" smtClean="0">
                <a:latin typeface="Arial" pitchFamily="34" charset="0"/>
              </a:rPr>
              <a:t>that</a:t>
            </a:r>
            <a:r>
              <a:rPr lang="nb-NO" baseline="0" dirty="0" smtClean="0">
                <a:latin typeface="Arial" pitchFamily="34" charset="0"/>
              </a:rPr>
              <a:t> is </a:t>
            </a:r>
            <a:r>
              <a:rPr lang="nb-NO" baseline="0" dirty="0" err="1" smtClean="0">
                <a:latin typeface="Arial" pitchFamily="34" charset="0"/>
              </a:rPr>
              <a:t>stated</a:t>
            </a:r>
            <a:r>
              <a:rPr lang="nb-NO" baseline="0" dirty="0" smtClean="0">
                <a:latin typeface="Arial" pitchFamily="34" charset="0"/>
              </a:rPr>
              <a:t> in </a:t>
            </a:r>
            <a:r>
              <a:rPr lang="nb-NO" baseline="0" dirty="0" err="1" smtClean="0">
                <a:latin typeface="Arial" pitchFamily="34" charset="0"/>
              </a:rPr>
              <a:t>the</a:t>
            </a:r>
            <a:r>
              <a:rPr lang="nb-NO" baseline="0" dirty="0" smtClean="0">
                <a:latin typeface="Arial" pitchFamily="34" charset="0"/>
              </a:rPr>
              <a:t> </a:t>
            </a:r>
            <a:r>
              <a:rPr lang="nb-NO" baseline="0" dirty="0" err="1" smtClean="0">
                <a:latin typeface="Arial" pitchFamily="34" charset="0"/>
              </a:rPr>
              <a:t>gender</a:t>
            </a:r>
            <a:r>
              <a:rPr lang="nb-NO" baseline="0" dirty="0" smtClean="0">
                <a:latin typeface="Arial" pitchFamily="34" charset="0"/>
              </a:rPr>
              <a:t> </a:t>
            </a:r>
            <a:r>
              <a:rPr lang="nb-NO" baseline="0" dirty="0" err="1" smtClean="0">
                <a:latin typeface="Arial" pitchFamily="34" charset="0"/>
              </a:rPr>
              <a:t>equality</a:t>
            </a:r>
            <a:r>
              <a:rPr lang="nb-NO" baseline="0" dirty="0" smtClean="0">
                <a:latin typeface="Arial" pitchFamily="34" charset="0"/>
              </a:rPr>
              <a:t> </a:t>
            </a:r>
            <a:r>
              <a:rPr lang="nb-NO" baseline="0" dirty="0" err="1" smtClean="0">
                <a:latin typeface="Arial" pitchFamily="34" charset="0"/>
              </a:rPr>
              <a:t>act</a:t>
            </a:r>
            <a:r>
              <a:rPr lang="nb-NO" baseline="0" dirty="0" smtClean="0">
                <a:latin typeface="Arial" pitchFamily="34" charset="0"/>
              </a:rPr>
              <a:t>. </a:t>
            </a:r>
          </a:p>
          <a:p>
            <a:endParaRPr lang="nb-NO" baseline="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87A17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 Ombudsman do not enforce 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pohibition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of sexual harassment</a:t>
            </a:r>
            <a:endParaRPr kumimoji="0" lang="nb-NO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endParaRPr lang="nb-NO" dirty="0" smtClean="0">
              <a:latin typeface="Arial" pitchFamily="34" charset="0"/>
            </a:endParaRPr>
          </a:p>
        </p:txBody>
      </p:sp>
      <p:sp>
        <p:nvSpPr>
          <p:cNvPr id="1863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9pPr>
          </a:lstStyle>
          <a:p>
            <a:fld id="{8A9C209C-3BBA-4B88-86D4-22B4E03E8655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TILLEGG: Her om seksualisering generelt og overgrepskulturer blant unge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1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baseline="0" dirty="0" smtClean="0">
                <a:latin typeface="Arial" pitchFamily="34" charset="0"/>
              </a:rPr>
              <a:t>Vis rapporten vår.</a:t>
            </a:r>
          </a:p>
        </p:txBody>
      </p:sp>
      <p:sp>
        <p:nvSpPr>
          <p:cNvPr id="1863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9pPr>
          </a:lstStyle>
          <a:p>
            <a:fld id="{8A9C209C-3BBA-4B88-86D4-22B4E03E8655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46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 kan</a:t>
            </a:r>
            <a:r>
              <a:rPr lang="nb-NO" baseline="0" dirty="0" smtClean="0"/>
              <a:t> jeg snakke rundt om dagens undervisning som utdatert og at også lærere er enig i dette.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18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 </a:t>
            </a:r>
            <a:r>
              <a:rPr lang="nb-NO" dirty="0" err="1" smtClean="0"/>
              <a:t>comprehensive</a:t>
            </a:r>
            <a:r>
              <a:rPr lang="nb-NO" baseline="0" dirty="0" smtClean="0"/>
              <a:t> action plan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7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baseline="0" dirty="0" smtClean="0"/>
          </a:p>
          <a:p>
            <a:pPr marL="228600" indent="-228600">
              <a:buAutoNum type="arabicPeriod"/>
            </a:pPr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07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5422-0F58-452E-B3EF-D68180E45CD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bil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4005263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4114800"/>
            <a:ext cx="9144000" cy="609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6629400" cy="457200"/>
          </a:xfrm>
        </p:spPr>
        <p:txBody>
          <a:bodyPr anchor="ctr"/>
          <a:lstStyle>
            <a:lvl1pPr marL="0" indent="0">
              <a:buFont typeface="Times" pitchFamily="96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667000" y="6477000"/>
            <a:ext cx="38100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61EE4B-5D60-425B-A5F5-346DA7F02E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C4ED1-CB59-49BA-968F-EC13E66FE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3340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3340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865ED-3407-45DD-85AF-17B232B1D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il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1148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>
              <a:defRPr/>
            </a:pPr>
            <a:endParaRPr lang="nb-NO" altLang="nb-NO" smtClean="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Klikk for å redigere tittelstil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6629400" cy="457200"/>
          </a:xfrm>
        </p:spPr>
        <p:txBody>
          <a:bodyPr anchor="ctr"/>
          <a:lstStyle>
            <a:lvl1pPr marL="0" indent="0">
              <a:buFont typeface="Times" pitchFamily="96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Klikk for å redigere undertittelstil i malen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477000"/>
            <a:ext cx="38100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0078C0-B5A0-4C12-AD22-1FB25C83FF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98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B2C7F-25F7-4CE5-BC95-6436159B7F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84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0605-9665-473E-8840-D83BCD3BA4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7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DD594-E796-476A-97AF-E8B30C4F66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23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FBBB6-427F-48C1-8677-9B460E589F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91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5F867-8CED-4FC6-97EF-1BE6B9FD6C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34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E8064-5FCB-4A96-BBB2-0B9857EA21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19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0A83C-A970-470A-A723-94FD7405E2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6761D-E17D-4E44-94B6-F80C00047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3FF41-45BF-465D-B1D2-98493FDB3A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29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DF79F-D2D2-45FD-ACD6-FBB8C8A19F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3340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3340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381D0-DEBC-4059-A996-19435EAE39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0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FB0E8-50AB-4946-A489-5C763C655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32478-8516-4A12-A751-D351C0605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39C5E-9778-43DF-8F38-E15CBEE630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604E2-55B5-437B-96EC-D6206F8ED9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75F16-1EFE-4377-B49B-BB4B7F73D6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90D27-6A04-4964-B888-8666728D4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3097A-40B8-4297-9A89-9B9A2D667F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pic>
        <p:nvPicPr>
          <p:cNvPr id="1033" name="Picture 9" descr="LDO_PPT_02"/>
          <p:cNvPicPr>
            <a:picLocks noChangeAspect="1" noChangeArrowheads="1"/>
          </p:cNvPicPr>
          <p:nvPr/>
        </p:nvPicPr>
        <p:blipFill>
          <a:blip r:embed="rId13" cstate="print"/>
          <a:srcRect t="357" r="7742"/>
          <a:stretch>
            <a:fillRect/>
          </a:stretch>
        </p:blipFill>
        <p:spPr bwMode="auto">
          <a:xfrm>
            <a:off x="6477000" y="0"/>
            <a:ext cx="2667000" cy="17684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B864D6F-5AEF-4CEE-8C72-17B1D4E10A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>
              <a:defRPr/>
            </a:pPr>
            <a:endParaRPr lang="nb-NO" altLang="nb-NO" smtClean="0">
              <a:solidFill>
                <a:srgbClr val="000000"/>
              </a:solidFill>
            </a:endParaRPr>
          </a:p>
        </p:txBody>
      </p:sp>
      <p:pic>
        <p:nvPicPr>
          <p:cNvPr id="1027" name="Picture 9" descr="LDO_PPT_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" r="7742"/>
          <a:stretch>
            <a:fillRect/>
          </a:stretch>
        </p:blipFill>
        <p:spPr bwMode="auto">
          <a:xfrm>
            <a:off x="6477000" y="0"/>
            <a:ext cx="2667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Klikk for å redigere tittelstil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Klikk for å redigere tekststiler i malen</a:t>
            </a:r>
          </a:p>
          <a:p>
            <a:pPr lvl="1"/>
            <a:r>
              <a:rPr lang="en-US" altLang="nb-NO" smtClean="0"/>
              <a:t>Andre nivå</a:t>
            </a:r>
          </a:p>
          <a:p>
            <a:pPr lvl="2"/>
            <a:r>
              <a:rPr lang="en-US" altLang="nb-NO" smtClean="0"/>
              <a:t>Tredje nivå</a:t>
            </a:r>
          </a:p>
          <a:p>
            <a:pPr lvl="3"/>
            <a:r>
              <a:rPr lang="en-US" altLang="nb-NO" smtClean="0"/>
              <a:t>Fjerde nivå</a:t>
            </a:r>
          </a:p>
          <a:p>
            <a:pPr lvl="4"/>
            <a:r>
              <a:rPr lang="en-US" altLang="nb-NO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72C6C-51F3-46E4-AB49-7698FB736A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1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ea typeface="ヒラギノ角ゴ Pro W3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96" charset="0"/>
        <a:buChar char="•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omenactionmedia.org/cms/assets/uploads/2013/05/Facebook-report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omenactionmedia.org/cms/assets/uploads/2013/05/SUNDAY-sure-itunes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omenactionmedia.org/cms/assets/uploads/2013/05/SUNDAY-santander-sky.p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omenactionmedia.org/cms/assets/uploads/2013/05/SUNDAY-Threadless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omenactionmedia.org/cms/assets/uploads/2013/05/SUnday-pm-magnum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menactionmedia.org/cms/assets/uploads/2013/05/amexfacebook.jpe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menactionmedia.org/cms/assets/uploads/2013/05/Facebook-CURRENT-Audible-iTunes-Pringles-Dove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menactionmedia.org/cms/assets/uploads/2013/05/FRIDAY-sky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The School – An Arena for Promoting Gender </a:t>
            </a:r>
            <a:r>
              <a:rPr lang="en-US" sz="2800" b="1" dirty="0" smtClean="0"/>
              <a:t>Equality</a:t>
            </a:r>
            <a:endParaRPr lang="ru-RU" sz="28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496" y="4149080"/>
            <a:ext cx="6485384" cy="504056"/>
          </a:xfrm>
        </p:spPr>
        <p:txBody>
          <a:bodyPr/>
          <a:lstStyle/>
          <a:p>
            <a:r>
              <a:rPr lang="nb-NO" sz="1600" dirty="0" smtClean="0"/>
              <a:t>Taran Knudstad, LDO. April 5th 2017</a:t>
            </a:r>
          </a:p>
        </p:txBody>
      </p:sp>
    </p:spTree>
    <p:extLst>
      <p:ext uri="{BB962C8B-B14F-4D97-AF65-F5344CB8AC3E}">
        <p14:creationId xmlns:p14="http://schemas.microsoft.com/office/powerpoint/2010/main" val="24087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57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152525"/>
          </a:xfrm>
        </p:spPr>
        <p:txBody>
          <a:bodyPr/>
          <a:lstStyle/>
          <a:p>
            <a:pPr algn="ctr"/>
            <a:r>
              <a:rPr lang="nb-NO" altLang="nb-NO" b="1" smtClean="0"/>
              <a:t>These Social Harms of Hate Speech </a:t>
            </a:r>
            <a:br>
              <a:rPr lang="nb-NO" altLang="nb-NO" b="1" smtClean="0"/>
            </a:br>
            <a:r>
              <a:rPr lang="nb-NO" altLang="nb-NO" b="1" smtClean="0"/>
              <a:t>are Not Discussed</a:t>
            </a:r>
            <a:r>
              <a:rPr lang="nb-NO" altLang="nb-NO" smtClean="0"/>
              <a:t/>
            </a:r>
            <a:br>
              <a:rPr lang="nb-NO" altLang="nb-NO" smtClean="0"/>
            </a:br>
            <a:r>
              <a:rPr lang="nb-NO" altLang="nb-NO" b="1" smtClean="0"/>
              <a:t/>
            </a:r>
            <a:br>
              <a:rPr lang="nb-NO" altLang="nb-NO" b="1" smtClean="0"/>
            </a:br>
            <a:endParaRPr lang="nb-NO" altLang="nb-NO" smtClean="0"/>
          </a:p>
        </p:txBody>
      </p:sp>
      <p:sp>
        <p:nvSpPr>
          <p:cNvPr id="12291" name="Plassholder for innhold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4538662"/>
          </a:xfrm>
        </p:spPr>
        <p:txBody>
          <a:bodyPr/>
          <a:lstStyle/>
          <a:p>
            <a:r>
              <a:rPr lang="nb-NO" altLang="nb-NO" sz="2800" dirty="0" err="1" smtClean="0"/>
              <a:t>These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harms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are</a:t>
            </a:r>
            <a:r>
              <a:rPr lang="nb-NO" altLang="nb-NO" sz="2800" dirty="0" smtClean="0"/>
              <a:t> not on </a:t>
            </a:r>
            <a:r>
              <a:rPr lang="nb-NO" altLang="nb-NO" sz="2800" dirty="0" err="1" smtClean="0"/>
              <a:t>the</a:t>
            </a:r>
            <a:r>
              <a:rPr lang="nb-NO" altLang="nb-NO" sz="2800" dirty="0" smtClean="0"/>
              <a:t> agenda </a:t>
            </a:r>
            <a:r>
              <a:rPr lang="nb-NO" altLang="nb-NO" sz="2800" dirty="0" err="1" smtClean="0"/>
              <a:t>of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political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parties</a:t>
            </a:r>
            <a:endParaRPr lang="nb-NO" altLang="nb-NO" sz="2800" dirty="0" smtClean="0"/>
          </a:p>
          <a:p>
            <a:endParaRPr lang="nb-NO" altLang="nb-NO" sz="2800" dirty="0" smtClean="0"/>
          </a:p>
          <a:p>
            <a:r>
              <a:rPr lang="nb-NO" altLang="nb-NO" sz="2800" dirty="0" err="1" smtClean="0"/>
              <a:t>They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are</a:t>
            </a:r>
            <a:r>
              <a:rPr lang="nb-NO" altLang="nb-NO" sz="2800" dirty="0" smtClean="0"/>
              <a:t> not </a:t>
            </a:r>
            <a:r>
              <a:rPr lang="nb-NO" altLang="nb-NO" sz="2800" dirty="0" err="1" smtClean="0"/>
              <a:t>addressed</a:t>
            </a:r>
            <a:r>
              <a:rPr lang="nb-NO" altLang="nb-NO" sz="2800" dirty="0" smtClean="0"/>
              <a:t> in present nor </a:t>
            </a:r>
            <a:r>
              <a:rPr lang="nb-NO" altLang="nb-NO" sz="2800" dirty="0" err="1" smtClean="0"/>
              <a:t>previous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Government</a:t>
            </a:r>
            <a:r>
              <a:rPr lang="nb-NO" altLang="nb-NO" sz="2800" dirty="0" smtClean="0"/>
              <a:t> action plans</a:t>
            </a:r>
          </a:p>
          <a:p>
            <a:endParaRPr lang="nb-NO" altLang="nb-NO" sz="2800" dirty="0"/>
          </a:p>
          <a:p>
            <a:endParaRPr lang="nb-NO" altLang="nb-NO" sz="2800" dirty="0" smtClean="0"/>
          </a:p>
          <a:p>
            <a:r>
              <a:rPr lang="nb-NO" altLang="nb-NO" sz="2800" dirty="0" err="1" smtClean="0"/>
              <a:t>Why</a:t>
            </a:r>
            <a:r>
              <a:rPr lang="nb-NO" altLang="nb-NO" sz="2800" dirty="0" smtClean="0"/>
              <a:t> Not?</a:t>
            </a:r>
          </a:p>
          <a:p>
            <a:pPr marL="0" indent="0">
              <a:buNone/>
            </a:pPr>
            <a:endParaRPr lang="nb-NO" altLang="nb-NO" sz="2800" dirty="0" smtClean="0"/>
          </a:p>
        </p:txBody>
      </p:sp>
      <p:sp>
        <p:nvSpPr>
          <p:cNvPr id="12292" name="Plassholder for lysbilde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FA8444-6BEC-4F03-82B1-B9CF39673490}" type="slidenum">
              <a:rPr lang="en-US" altLang="nb-NO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nb-NO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008062"/>
          </a:xfrm>
        </p:spPr>
        <p:txBody>
          <a:bodyPr/>
          <a:lstStyle/>
          <a:p>
            <a:pPr algn="ctr"/>
            <a:r>
              <a:rPr lang="nb-NO" altLang="nb-NO" b="1" smtClean="0"/>
              <a:t>The Debate about Freedom of Expression</a:t>
            </a:r>
            <a:br>
              <a:rPr lang="nb-NO" altLang="nb-NO" b="1" smtClean="0"/>
            </a:br>
            <a:r>
              <a:rPr lang="nb-NO" altLang="nb-NO" b="1" smtClean="0"/>
              <a:t>Has Blinded Us</a:t>
            </a:r>
            <a:br>
              <a:rPr lang="nb-NO" altLang="nb-NO" b="1" smtClean="0"/>
            </a:br>
            <a:endParaRPr lang="nb-NO" altLang="nb-NO" smtClean="0"/>
          </a:p>
        </p:txBody>
      </p:sp>
      <p:sp>
        <p:nvSpPr>
          <p:cNvPr id="16387" name="Plassholder for innhold 2"/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4251325"/>
          </a:xfrm>
        </p:spPr>
        <p:txBody>
          <a:bodyPr/>
          <a:lstStyle/>
          <a:p>
            <a:r>
              <a:rPr lang="nb-NO" altLang="nb-NO" sz="2800" smtClean="0"/>
              <a:t>When the topic of hate speech is discussed the focus always gets directed to a debate on restrictions or no restrictions on the freedom of expression</a:t>
            </a:r>
          </a:p>
          <a:p>
            <a:endParaRPr lang="nb-NO" altLang="nb-NO" sz="2800" smtClean="0"/>
          </a:p>
          <a:p>
            <a:r>
              <a:rPr lang="nb-NO" altLang="nb-NO" sz="2800" smtClean="0"/>
              <a:t>This has blinded us to the social harms of hate speech and other types of measures that could be taken to counteract such harms</a:t>
            </a:r>
          </a:p>
        </p:txBody>
      </p:sp>
      <p:sp>
        <p:nvSpPr>
          <p:cNvPr id="16388" name="Plassholder for lysbilde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7B7301-B704-49AA-84B7-78AD9FB7FA43}" type="slidenum">
              <a:rPr lang="en-US" altLang="nb-NO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nb-NO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007839"/>
          </a:xfrm>
        </p:spPr>
        <p:txBody>
          <a:bodyPr/>
          <a:lstStyle/>
          <a:p>
            <a:pPr algn="ctr"/>
            <a:r>
              <a:rPr lang="nb-NO" altLang="nb-NO" b="1" dirty="0" err="1" smtClean="0"/>
              <a:t>Undue</a:t>
            </a:r>
            <a:r>
              <a:rPr lang="nb-NO" altLang="nb-NO" b="1" dirty="0" smtClean="0"/>
              <a:t> Reliance </a:t>
            </a:r>
            <a:r>
              <a:rPr lang="nb-NO" altLang="nb-NO" b="1" dirty="0" err="1" smtClean="0"/>
              <a:t>Upon</a:t>
            </a:r>
            <a:r>
              <a:rPr lang="nb-NO" altLang="nb-NO" b="1" dirty="0" smtClean="0"/>
              <a:t> </a:t>
            </a:r>
            <a:r>
              <a:rPr lang="nb-NO" altLang="nb-NO" b="1" dirty="0" err="1" smtClean="0"/>
              <a:t>the</a:t>
            </a:r>
            <a:r>
              <a:rPr lang="nb-NO" altLang="nb-NO" b="1" dirty="0" smtClean="0"/>
              <a:t/>
            </a:r>
            <a:br>
              <a:rPr lang="nb-NO" altLang="nb-NO" b="1" dirty="0" smtClean="0"/>
            </a:br>
            <a:r>
              <a:rPr lang="nb-NO" altLang="nb-NO" b="1" dirty="0" smtClean="0"/>
              <a:t>«Troll </a:t>
            </a:r>
            <a:r>
              <a:rPr lang="nb-NO" altLang="nb-NO" b="1" dirty="0" err="1" smtClean="0"/>
              <a:t>will</a:t>
            </a:r>
            <a:r>
              <a:rPr lang="nb-NO" altLang="nb-NO" b="1" dirty="0" smtClean="0"/>
              <a:t> </a:t>
            </a:r>
            <a:r>
              <a:rPr lang="nb-NO" altLang="nb-NO" b="1" dirty="0" err="1" smtClean="0"/>
              <a:t>Disintegrate</a:t>
            </a:r>
            <a:r>
              <a:rPr lang="nb-NO" altLang="nb-NO" b="1" dirty="0" smtClean="0"/>
              <a:t>» </a:t>
            </a:r>
            <a:r>
              <a:rPr lang="nb-NO" altLang="nb-NO" b="1" dirty="0" err="1" smtClean="0"/>
              <a:t>Belief</a:t>
            </a:r>
            <a:r>
              <a:rPr lang="nb-NO" altLang="nb-NO" b="1" dirty="0" smtClean="0"/>
              <a:t/>
            </a:r>
            <a:br>
              <a:rPr lang="nb-NO" altLang="nb-NO" b="1" dirty="0" smtClean="0"/>
            </a:br>
            <a:endParaRPr lang="nb-NO" altLang="nb-NO" dirty="0" smtClean="0"/>
          </a:p>
        </p:txBody>
      </p:sp>
      <p:sp>
        <p:nvSpPr>
          <p:cNvPr id="13315" name="Plassholder for innhold 2"/>
          <p:cNvSpPr>
            <a:spLocks noGrp="1"/>
          </p:cNvSpPr>
          <p:nvPr>
            <p:ph idx="1"/>
          </p:nvPr>
        </p:nvSpPr>
        <p:spPr>
          <a:xfrm>
            <a:off x="250825" y="1484313"/>
            <a:ext cx="8642350" cy="46116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 altLang="nb-NO" sz="2800" dirty="0" smtClean="0"/>
              <a:t>Hate </a:t>
            </a:r>
            <a:r>
              <a:rPr lang="nb-NO" altLang="nb-NO" sz="2800" dirty="0" err="1" smtClean="0"/>
              <a:t>speech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should</a:t>
            </a:r>
            <a:r>
              <a:rPr lang="nb-NO" altLang="nb-NO" sz="2800" dirty="0" smtClean="0"/>
              <a:t> as far as </a:t>
            </a:r>
            <a:r>
              <a:rPr lang="nb-NO" altLang="nb-NO" sz="2800" dirty="0" err="1" smtClean="0"/>
              <a:t>possible</a:t>
            </a:r>
            <a:r>
              <a:rPr lang="nb-NO" altLang="nb-NO" sz="2800" dirty="0" smtClean="0"/>
              <a:t> be </a:t>
            </a:r>
            <a:r>
              <a:rPr lang="nb-NO" altLang="nb-NO" sz="2800" dirty="0" err="1" smtClean="0"/>
              <a:t>countered</a:t>
            </a:r>
            <a:r>
              <a:rPr lang="nb-NO" altLang="nb-NO" sz="2800" dirty="0" smtClean="0"/>
              <a:t> by </a:t>
            </a:r>
            <a:r>
              <a:rPr lang="nb-NO" altLang="nb-NO" sz="2800" dirty="0" err="1" smtClean="0"/>
              <a:t>the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undesirable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speech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being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expressed</a:t>
            </a:r>
            <a:r>
              <a:rPr lang="nb-NO" altLang="nb-NO" sz="2800" dirty="0" smtClean="0"/>
              <a:t> and </a:t>
            </a:r>
            <a:r>
              <a:rPr lang="nb-NO" altLang="nb-NO" sz="2800" dirty="0" err="1" smtClean="0"/>
              <a:t>reacted</a:t>
            </a:r>
            <a:r>
              <a:rPr lang="nb-NO" altLang="nb-NO" sz="2800" dirty="0" smtClean="0"/>
              <a:t> to in </a:t>
            </a:r>
            <a:r>
              <a:rPr lang="nb-NO" altLang="nb-NO" sz="2800" dirty="0" err="1" smtClean="0"/>
              <a:t>the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public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sphere</a:t>
            </a:r>
            <a:r>
              <a:rPr lang="nb-NO" altLang="nb-NO" sz="2800" dirty="0" smtClean="0"/>
              <a:t>.</a:t>
            </a:r>
          </a:p>
          <a:p>
            <a:pPr>
              <a:spcAft>
                <a:spcPts val="600"/>
              </a:spcAft>
            </a:pPr>
            <a:endParaRPr lang="nb-NO" altLang="nb-NO" sz="2800" dirty="0" smtClean="0"/>
          </a:p>
          <a:p>
            <a:pPr>
              <a:spcAft>
                <a:spcPts val="600"/>
              </a:spcAft>
            </a:pPr>
            <a:r>
              <a:rPr lang="nb-NO" altLang="nb-NO" sz="2800" dirty="0" smtClean="0"/>
              <a:t>Hate </a:t>
            </a:r>
            <a:r>
              <a:rPr lang="nb-NO" altLang="nb-NO" sz="2800" dirty="0" err="1" smtClean="0"/>
              <a:t>speech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will</a:t>
            </a:r>
            <a:r>
              <a:rPr lang="nb-NO" altLang="nb-NO" sz="2800" dirty="0" smtClean="0"/>
              <a:t>, </a:t>
            </a:r>
            <a:r>
              <a:rPr lang="nb-NO" altLang="nb-NO" sz="2800" dirty="0" err="1" smtClean="0"/>
              <a:t>when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expressed</a:t>
            </a:r>
            <a:r>
              <a:rPr lang="nb-NO" altLang="nb-NO" sz="2800" dirty="0" smtClean="0"/>
              <a:t>, be </a:t>
            </a:r>
            <a:r>
              <a:rPr lang="nb-NO" altLang="nb-NO" sz="2800" dirty="0" err="1" smtClean="0"/>
              <a:t>aired</a:t>
            </a:r>
            <a:r>
              <a:rPr lang="nb-NO" altLang="nb-NO" sz="2800" dirty="0" smtClean="0"/>
              <a:t>, </a:t>
            </a:r>
            <a:r>
              <a:rPr lang="nb-NO" altLang="nb-NO" sz="2800" dirty="0" err="1" smtClean="0"/>
              <a:t>cleaned</a:t>
            </a:r>
            <a:r>
              <a:rPr lang="nb-NO" altLang="nb-NO" sz="2800" dirty="0" smtClean="0"/>
              <a:t> and </a:t>
            </a:r>
            <a:r>
              <a:rPr lang="nb-NO" altLang="nb-NO" sz="2800" dirty="0" err="1" smtClean="0"/>
              <a:t>made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decent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through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discussion</a:t>
            </a:r>
            <a:r>
              <a:rPr lang="nb-NO" altLang="nb-NO" sz="2800" dirty="0" smtClean="0"/>
              <a:t> and </a:t>
            </a:r>
            <a:r>
              <a:rPr lang="nb-NO" altLang="nb-NO" sz="2800" dirty="0" err="1" smtClean="0"/>
              <a:t>criticism</a:t>
            </a:r>
            <a:r>
              <a:rPr lang="nb-NO" altLang="nb-NO" sz="2800" dirty="0" smtClean="0"/>
              <a:t>.</a:t>
            </a:r>
          </a:p>
        </p:txBody>
      </p:sp>
      <p:sp>
        <p:nvSpPr>
          <p:cNvPr id="13316" name="Plassholder for lysbilde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D0A8B9-0A02-4134-8DDE-29147025716A}" type="slidenum">
              <a:rPr lang="en-US" altLang="nb-NO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nb-NO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008062"/>
          </a:xfrm>
        </p:spPr>
        <p:txBody>
          <a:bodyPr/>
          <a:lstStyle/>
          <a:p>
            <a:pPr algn="ctr"/>
            <a:r>
              <a:rPr lang="nb-NO" altLang="nb-NO" b="1" smtClean="0"/>
              <a:t>Is there any evidence that</a:t>
            </a:r>
            <a:br>
              <a:rPr lang="nb-NO" altLang="nb-NO" b="1" smtClean="0"/>
            </a:br>
            <a:r>
              <a:rPr lang="nb-NO" altLang="nb-NO" b="1" smtClean="0"/>
              <a:t>the Troll will Disintegrate in the sun?</a:t>
            </a:r>
            <a:br>
              <a:rPr lang="nb-NO" altLang="nb-NO" b="1" smtClean="0"/>
            </a:br>
            <a:endParaRPr lang="nb-NO" altLang="nb-NO" smtClean="0"/>
          </a:p>
        </p:txBody>
      </p:sp>
      <p:sp>
        <p:nvSpPr>
          <p:cNvPr id="14339" name="Plassholder for innhold 2"/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4251325"/>
          </a:xfrm>
        </p:spPr>
        <p:txBody>
          <a:bodyPr/>
          <a:lstStyle/>
          <a:p>
            <a:r>
              <a:rPr lang="nb-NO" altLang="nb-NO" sz="2800" dirty="0" err="1" smtClean="0"/>
              <a:t>There</a:t>
            </a:r>
            <a:r>
              <a:rPr lang="nb-NO" altLang="nb-NO" sz="2800" dirty="0" smtClean="0"/>
              <a:t> is </a:t>
            </a:r>
            <a:r>
              <a:rPr lang="nb-NO" altLang="nb-NO" sz="2800" dirty="0" err="1" smtClean="0"/>
              <a:t>nothing</a:t>
            </a:r>
            <a:r>
              <a:rPr lang="nb-NO" altLang="nb-NO" sz="2800" dirty="0" smtClean="0"/>
              <a:t> to </a:t>
            </a:r>
            <a:r>
              <a:rPr lang="nb-NO" altLang="nb-NO" sz="2800" dirty="0" err="1" smtClean="0"/>
              <a:t>suggest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that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there</a:t>
            </a:r>
            <a:r>
              <a:rPr lang="nb-NO" altLang="nb-NO" sz="2800" dirty="0" smtClean="0"/>
              <a:t> is </a:t>
            </a:r>
            <a:r>
              <a:rPr lang="nb-NO" altLang="nb-NO" sz="2800" dirty="0" err="1" smtClean="0"/>
              <a:t>any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truth</a:t>
            </a:r>
            <a:r>
              <a:rPr lang="nb-NO" altLang="nb-NO" sz="2800" dirty="0" smtClean="0"/>
              <a:t> to </a:t>
            </a:r>
            <a:r>
              <a:rPr lang="nb-NO" altLang="nb-NO" sz="2800" dirty="0" err="1" smtClean="0"/>
              <a:t>the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proposition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that</a:t>
            </a:r>
            <a:r>
              <a:rPr lang="nb-NO" altLang="nb-NO" sz="2800" dirty="0" smtClean="0"/>
              <a:t> hate </a:t>
            </a:r>
            <a:r>
              <a:rPr lang="nb-NO" altLang="nb-NO" sz="2800" dirty="0" err="1" smtClean="0"/>
              <a:t>speech</a:t>
            </a:r>
            <a:r>
              <a:rPr lang="nb-NO" altLang="nb-NO" sz="2800" dirty="0" smtClean="0"/>
              <a:t>, </a:t>
            </a:r>
            <a:r>
              <a:rPr lang="nb-NO" altLang="nb-NO" sz="2800" dirty="0" err="1" smtClean="0"/>
              <a:t>when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uttered</a:t>
            </a:r>
            <a:r>
              <a:rPr lang="nb-NO" altLang="nb-NO" sz="2800" dirty="0" smtClean="0"/>
              <a:t>, </a:t>
            </a:r>
            <a:r>
              <a:rPr lang="nb-NO" altLang="nb-NO" sz="2800" dirty="0" err="1" smtClean="0"/>
              <a:t>gets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cleansed</a:t>
            </a:r>
            <a:r>
              <a:rPr lang="nb-NO" altLang="nb-NO" sz="2800" dirty="0" smtClean="0"/>
              <a:t> and </a:t>
            </a:r>
            <a:r>
              <a:rPr lang="nb-NO" altLang="nb-NO" sz="2800" dirty="0" err="1" smtClean="0"/>
              <a:t>made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decent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through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discussion</a:t>
            </a:r>
            <a:r>
              <a:rPr lang="nb-NO" altLang="nb-NO" sz="2800" dirty="0" smtClean="0"/>
              <a:t> and </a:t>
            </a:r>
            <a:r>
              <a:rPr lang="nb-NO" altLang="nb-NO" sz="2800" dirty="0" err="1" smtClean="0"/>
              <a:t>criticism</a:t>
            </a:r>
            <a:r>
              <a:rPr lang="nb-NO" altLang="nb-NO" sz="2800" dirty="0" smtClean="0"/>
              <a:t>.</a:t>
            </a:r>
          </a:p>
          <a:p>
            <a:r>
              <a:rPr lang="nb-NO" altLang="nb-NO" sz="2800" dirty="0" smtClean="0"/>
              <a:t>No </a:t>
            </a:r>
            <a:r>
              <a:rPr lang="nb-NO" altLang="nb-NO" sz="2800" dirty="0" err="1" smtClean="0"/>
              <a:t>research</a:t>
            </a:r>
            <a:r>
              <a:rPr lang="nb-NO" altLang="nb-NO" sz="2800" dirty="0" smtClean="0"/>
              <a:t> supports </a:t>
            </a:r>
            <a:r>
              <a:rPr lang="nb-NO" altLang="nb-NO" sz="2800" dirty="0" err="1" smtClean="0"/>
              <a:t>this</a:t>
            </a:r>
            <a:r>
              <a:rPr lang="nb-NO" altLang="nb-NO" sz="2800" dirty="0" smtClean="0"/>
              <a:t>!</a:t>
            </a:r>
          </a:p>
          <a:p>
            <a:r>
              <a:rPr lang="nb-NO" altLang="nb-NO" sz="2800" dirty="0" err="1" smtClean="0"/>
              <a:t>Today</a:t>
            </a:r>
            <a:r>
              <a:rPr lang="nb-NO" altLang="nb-NO" sz="2800" dirty="0" smtClean="0"/>
              <a:t>: more </a:t>
            </a:r>
            <a:r>
              <a:rPr lang="nb-NO" altLang="nb-NO" sz="2800" dirty="0" err="1" smtClean="0"/>
              <a:t>attention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on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radicalization</a:t>
            </a:r>
            <a:r>
              <a:rPr lang="nb-NO" altLang="nb-NO" sz="2800" dirty="0" smtClean="0"/>
              <a:t> (and a </a:t>
            </a:r>
            <a:r>
              <a:rPr lang="nb-NO" altLang="nb-NO" sz="2800" dirty="0" err="1" smtClean="0"/>
              <a:t>little</a:t>
            </a:r>
            <a:r>
              <a:rPr lang="nb-NO" altLang="nb-NO" sz="2800" dirty="0" smtClean="0"/>
              <a:t> bit </a:t>
            </a:r>
            <a:r>
              <a:rPr lang="nb-NO" altLang="nb-NO" sz="2800" dirty="0" err="1" smtClean="0"/>
              <a:t>on</a:t>
            </a:r>
            <a:r>
              <a:rPr lang="nb-NO" altLang="nb-NO" sz="2800" dirty="0" smtClean="0"/>
              <a:t> hate </a:t>
            </a:r>
            <a:r>
              <a:rPr lang="nb-NO" altLang="nb-NO" sz="2800" dirty="0" err="1" smtClean="0"/>
              <a:t>crime</a:t>
            </a:r>
            <a:r>
              <a:rPr lang="nb-NO" altLang="nb-NO" sz="2800" dirty="0" smtClean="0"/>
              <a:t>) </a:t>
            </a:r>
            <a:r>
              <a:rPr lang="nb-NO" altLang="nb-NO" sz="2800" dirty="0" err="1" smtClean="0"/>
              <a:t>but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very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limited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efforts</a:t>
            </a:r>
            <a:r>
              <a:rPr lang="nb-NO" altLang="nb-NO" sz="2800" dirty="0" smtClean="0"/>
              <a:t> to </a:t>
            </a:r>
            <a:r>
              <a:rPr lang="nb-NO" altLang="nb-NO" sz="2800" dirty="0" err="1" smtClean="0"/>
              <a:t>combat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lawful</a:t>
            </a:r>
            <a:r>
              <a:rPr lang="nb-NO" altLang="nb-NO" sz="2800" dirty="0" smtClean="0"/>
              <a:t> hate </a:t>
            </a:r>
            <a:r>
              <a:rPr lang="nb-NO" altLang="nb-NO" sz="2800" dirty="0" err="1" smtClean="0"/>
              <a:t>speech</a:t>
            </a:r>
            <a:r>
              <a:rPr lang="nb-NO" altLang="nb-NO" sz="2800" dirty="0" smtClean="0"/>
              <a:t>, </a:t>
            </a:r>
            <a:r>
              <a:rPr lang="nb-NO" altLang="nb-NO" sz="2800" dirty="0" err="1" smtClean="0"/>
              <a:t>indluding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gbhs</a:t>
            </a:r>
            <a:endParaRPr lang="nb-NO" altLang="nb-NO" sz="2800" dirty="0" smtClean="0"/>
          </a:p>
        </p:txBody>
      </p:sp>
      <p:sp>
        <p:nvSpPr>
          <p:cNvPr id="14340" name="Plassholder for lysbilde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1154B7-485C-4BDD-A2C5-DB1721C2BF08}" type="slidenum">
              <a:rPr lang="en-US" altLang="nb-NO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nb-NO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936625"/>
          </a:xfrm>
        </p:spPr>
        <p:txBody>
          <a:bodyPr/>
          <a:lstStyle/>
          <a:p>
            <a:pPr algn="ctr"/>
            <a:r>
              <a:rPr lang="nb-NO" altLang="nb-NO" b="1" dirty="0" smtClean="0"/>
              <a:t>National </a:t>
            </a:r>
            <a:r>
              <a:rPr lang="nb-NO" altLang="nb-NO" b="1" dirty="0" err="1" smtClean="0"/>
              <a:t>strategies</a:t>
            </a:r>
            <a:r>
              <a:rPr lang="nb-NO" altLang="nb-NO" b="1" dirty="0" smtClean="0"/>
              <a:t> to Counter </a:t>
            </a:r>
            <a:r>
              <a:rPr lang="nb-NO" altLang="nb-NO" b="1" dirty="0" err="1" smtClean="0"/>
              <a:t>the</a:t>
            </a:r>
            <a:r>
              <a:rPr lang="nb-NO" altLang="nb-NO" b="1" dirty="0" smtClean="0"/>
              <a:t> </a:t>
            </a:r>
            <a:r>
              <a:rPr lang="nb-NO" altLang="nb-NO" b="1" dirty="0" err="1" smtClean="0"/>
              <a:t>Social</a:t>
            </a:r>
            <a:r>
              <a:rPr lang="nb-NO" altLang="nb-NO" b="1" dirty="0" smtClean="0"/>
              <a:t> Harm </a:t>
            </a:r>
            <a:r>
              <a:rPr lang="nb-NO" altLang="nb-NO" b="1" dirty="0" err="1" smtClean="0"/>
              <a:t>of</a:t>
            </a:r>
            <a:r>
              <a:rPr lang="nb-NO" altLang="nb-NO" b="1" dirty="0" smtClean="0"/>
              <a:t> Hate Speech</a:t>
            </a:r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b="1" dirty="0" smtClean="0"/>
              <a:t/>
            </a:r>
            <a:br>
              <a:rPr lang="nb-NO" altLang="nb-NO" b="1" dirty="0" smtClean="0"/>
            </a:br>
            <a:endParaRPr lang="nb-NO" altLang="nb-NO" dirty="0" smtClean="0"/>
          </a:p>
        </p:txBody>
      </p:sp>
      <p:sp>
        <p:nvSpPr>
          <p:cNvPr id="17411" name="Plassholder for innhold 2"/>
          <p:cNvSpPr>
            <a:spLocks noGrp="1"/>
          </p:cNvSpPr>
          <p:nvPr>
            <p:ph idx="1"/>
          </p:nvPr>
        </p:nvSpPr>
        <p:spPr>
          <a:xfrm>
            <a:off x="179388" y="1772816"/>
            <a:ext cx="8856662" cy="44644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 altLang="nb-NO" sz="2800" dirty="0" err="1" smtClean="0"/>
              <a:t>Focus</a:t>
            </a:r>
            <a:r>
              <a:rPr lang="nb-NO" altLang="nb-NO" sz="2800" dirty="0" smtClean="0"/>
              <a:t> on hate </a:t>
            </a:r>
            <a:r>
              <a:rPr lang="nb-NO" altLang="nb-NO" sz="2800" dirty="0" err="1" smtClean="0"/>
              <a:t>speech</a:t>
            </a:r>
            <a:r>
              <a:rPr lang="nb-NO" altLang="nb-NO" sz="2800" dirty="0" smtClean="0"/>
              <a:t> and </a:t>
            </a:r>
            <a:r>
              <a:rPr lang="nb-NO" altLang="nb-NO" sz="2800" dirty="0" err="1" smtClean="0"/>
              <a:t>prejudice</a:t>
            </a:r>
            <a:r>
              <a:rPr lang="nb-NO" altLang="nb-NO" sz="2800" dirty="0" smtClean="0"/>
              <a:t> in </a:t>
            </a:r>
            <a:r>
              <a:rPr lang="nb-NO" altLang="nb-NO" sz="2800" dirty="0" err="1" smtClean="0"/>
              <a:t>school</a:t>
            </a:r>
            <a:r>
              <a:rPr lang="nb-NO" altLang="nb-NO" sz="2800" dirty="0" smtClean="0"/>
              <a:t> curriculum and </a:t>
            </a:r>
            <a:r>
              <a:rPr lang="nb-NO" altLang="nb-NO" sz="2800" dirty="0" err="1" smtClean="0"/>
              <a:t>course</a:t>
            </a:r>
            <a:r>
              <a:rPr lang="nb-NO" altLang="nb-NO" sz="2800" dirty="0" smtClean="0"/>
              <a:t> materials (</a:t>
            </a:r>
            <a:r>
              <a:rPr lang="nb-NO" altLang="nb-NO" sz="2800" dirty="0" err="1" smtClean="0"/>
              <a:t>root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causes</a:t>
            </a:r>
            <a:r>
              <a:rPr lang="nb-NO" altLang="nb-NO" sz="28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nb-NO" altLang="nb-NO" sz="2800" dirty="0" err="1" smtClean="0"/>
              <a:t>Allocate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monies</a:t>
            </a:r>
            <a:r>
              <a:rPr lang="nb-NO" altLang="nb-NO" sz="2800" dirty="0" smtClean="0"/>
              <a:t> to </a:t>
            </a:r>
            <a:r>
              <a:rPr lang="nb-NO" altLang="nb-NO" sz="2800" dirty="0" err="1" smtClean="0"/>
              <a:t>research</a:t>
            </a:r>
            <a:r>
              <a:rPr lang="nb-NO" altLang="nb-NO" sz="2800" dirty="0" smtClean="0"/>
              <a:t> on </a:t>
            </a:r>
            <a:r>
              <a:rPr lang="nb-NO" altLang="nb-NO" sz="2800" dirty="0" err="1" smtClean="0"/>
              <a:t>the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prevalence</a:t>
            </a:r>
            <a:r>
              <a:rPr lang="nb-NO" altLang="nb-NO" sz="2800" dirty="0" smtClean="0"/>
              <a:t> and </a:t>
            </a:r>
            <a:r>
              <a:rPr lang="nb-NO" altLang="nb-NO" sz="2800" dirty="0" err="1" smtClean="0"/>
              <a:t>social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harms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of</a:t>
            </a:r>
            <a:r>
              <a:rPr lang="nb-NO" altLang="nb-NO" sz="2800" dirty="0" smtClean="0"/>
              <a:t> hate </a:t>
            </a:r>
            <a:r>
              <a:rPr lang="nb-NO" altLang="nb-NO" sz="2800" dirty="0" err="1" smtClean="0"/>
              <a:t>speech</a:t>
            </a:r>
            <a:r>
              <a:rPr lang="nb-NO" altLang="nb-NO" sz="2800" dirty="0" smtClean="0"/>
              <a:t> (so as to make </a:t>
            </a:r>
            <a:r>
              <a:rPr lang="nb-NO" altLang="nb-NO" sz="2800" dirty="0" err="1" smtClean="0"/>
              <a:t>the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harms</a:t>
            </a:r>
            <a:r>
              <a:rPr lang="nb-NO" altLang="nb-NO" sz="2800" dirty="0" smtClean="0"/>
              <a:t> visible) and </a:t>
            </a:r>
            <a:r>
              <a:rPr lang="nb-NO" altLang="nb-NO" sz="2800" dirty="0" err="1" smtClean="0"/>
              <a:t>mechanisms</a:t>
            </a:r>
            <a:r>
              <a:rPr lang="nb-NO" altLang="nb-NO" sz="2800" dirty="0" smtClean="0"/>
              <a:t> to </a:t>
            </a:r>
            <a:r>
              <a:rPr lang="nb-NO" altLang="nb-NO" sz="2800" dirty="0" err="1" smtClean="0"/>
              <a:t>reduce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harms</a:t>
            </a:r>
            <a:endParaRPr lang="nb-NO" altLang="nb-NO" sz="2800" dirty="0" smtClean="0"/>
          </a:p>
          <a:p>
            <a:pPr>
              <a:spcAft>
                <a:spcPts val="600"/>
              </a:spcAft>
            </a:pPr>
            <a:r>
              <a:rPr lang="nb-NO" altLang="nb-NO" sz="2800" dirty="0" err="1" smtClean="0"/>
              <a:t>Allocate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monies</a:t>
            </a:r>
            <a:r>
              <a:rPr lang="nb-NO" altLang="nb-NO" sz="2800" dirty="0" smtClean="0"/>
              <a:t> to </a:t>
            </a:r>
            <a:r>
              <a:rPr lang="nb-NO" altLang="nb-NO" sz="2800" dirty="0" err="1" smtClean="0"/>
              <a:t>research</a:t>
            </a:r>
            <a:r>
              <a:rPr lang="nb-NO" altLang="nb-NO" sz="2800" dirty="0" smtClean="0"/>
              <a:t> on media </a:t>
            </a:r>
            <a:r>
              <a:rPr lang="nb-NO" altLang="nb-NO" sz="2800" dirty="0" err="1" smtClean="0"/>
              <a:t>self-regulation</a:t>
            </a:r>
            <a:r>
              <a:rPr lang="nb-NO" altLang="nb-NO" sz="2800" dirty="0" smtClean="0"/>
              <a:t>, eg. </a:t>
            </a:r>
            <a:r>
              <a:rPr lang="nb-NO" altLang="nb-NO" sz="2800" dirty="0" err="1" smtClean="0"/>
              <a:t>use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of</a:t>
            </a:r>
            <a:r>
              <a:rPr lang="nb-NO" altLang="nb-NO" sz="2800" dirty="0" smtClean="0"/>
              <a:t> moderators, full-</a:t>
            </a:r>
            <a:r>
              <a:rPr lang="nb-NO" altLang="nb-NO" sz="2800" dirty="0" err="1" smtClean="0"/>
              <a:t>name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policies</a:t>
            </a:r>
            <a:r>
              <a:rPr lang="nb-NO" altLang="nb-NO" sz="2800" dirty="0" smtClean="0"/>
              <a:t>, </a:t>
            </a:r>
          </a:p>
          <a:p>
            <a:pPr marL="0" indent="0">
              <a:buNone/>
            </a:pPr>
            <a:endParaRPr lang="nb-NO" altLang="nb-NO" sz="2800" dirty="0" smtClean="0"/>
          </a:p>
          <a:p>
            <a:endParaRPr lang="nb-NO" altLang="nb-NO" sz="2800" dirty="0" smtClean="0"/>
          </a:p>
        </p:txBody>
      </p:sp>
      <p:sp>
        <p:nvSpPr>
          <p:cNvPr id="17412" name="Plassholder for lysbilde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5AD1CA-2F7A-4113-922A-67E53600C792}" type="slidenum">
              <a:rPr lang="en-US" altLang="nb-NO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nb-NO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152525"/>
          </a:xfrm>
        </p:spPr>
        <p:txBody>
          <a:bodyPr/>
          <a:lstStyle/>
          <a:p>
            <a:pPr algn="ctr"/>
            <a:r>
              <a:rPr lang="nb-NO" altLang="nb-NO" b="1" smtClean="0"/>
              <a:t>National strategies to Counter the Social Harm of Hate Speech  (# 2)</a:t>
            </a:r>
            <a:r>
              <a:rPr lang="nb-NO" altLang="nb-NO" smtClean="0"/>
              <a:t/>
            </a:r>
            <a:br>
              <a:rPr lang="nb-NO" altLang="nb-NO" smtClean="0"/>
            </a:br>
            <a:r>
              <a:rPr lang="nb-NO" altLang="nb-NO" b="1" smtClean="0"/>
              <a:t/>
            </a:r>
            <a:br>
              <a:rPr lang="nb-NO" altLang="nb-NO" b="1" smtClean="0"/>
            </a:br>
            <a:endParaRPr lang="nb-NO" altLang="nb-NO" smtClean="0"/>
          </a:p>
        </p:txBody>
      </p:sp>
      <p:sp>
        <p:nvSpPr>
          <p:cNvPr id="18435" name="Plassholder for innhold 2"/>
          <p:cNvSpPr>
            <a:spLocks noGrp="1"/>
          </p:cNvSpPr>
          <p:nvPr>
            <p:ph idx="1"/>
          </p:nvPr>
        </p:nvSpPr>
        <p:spPr>
          <a:xfrm>
            <a:off x="107950" y="1412875"/>
            <a:ext cx="8928100" cy="46831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b-NO" altLang="nb-NO" sz="2800" dirty="0" smtClean="0"/>
              <a:t>The legal </a:t>
            </a:r>
            <a:r>
              <a:rPr lang="nb-NO" altLang="nb-NO" sz="2800" dirty="0" err="1" smtClean="0"/>
              <a:t>duty</a:t>
            </a:r>
            <a:r>
              <a:rPr lang="nb-NO" altLang="nb-NO" sz="2800" dirty="0" smtClean="0"/>
              <a:t> on </a:t>
            </a:r>
            <a:r>
              <a:rPr lang="nb-NO" altLang="nb-NO" sz="2800" dirty="0" err="1" smtClean="0"/>
              <a:t>public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authorities</a:t>
            </a:r>
            <a:r>
              <a:rPr lang="nb-NO" altLang="nb-NO" sz="2800" dirty="0" smtClean="0"/>
              <a:t> to </a:t>
            </a:r>
            <a:r>
              <a:rPr lang="nb-NO" altLang="nb-NO" sz="2800" dirty="0" err="1" smtClean="0"/>
              <a:t>actively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promote</a:t>
            </a:r>
            <a:r>
              <a:rPr lang="nb-NO" altLang="nb-NO" sz="2800" dirty="0" smtClean="0"/>
              <a:t> equality in </a:t>
            </a:r>
            <a:r>
              <a:rPr lang="nb-NO" altLang="nb-NO" sz="2800" dirty="0" err="1" smtClean="0"/>
              <a:t>their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roles</a:t>
            </a:r>
            <a:r>
              <a:rPr lang="nb-NO" altLang="nb-NO" sz="2800" dirty="0" smtClean="0"/>
              <a:t> as policy-makers and service-</a:t>
            </a:r>
            <a:r>
              <a:rPr lang="nb-NO" altLang="nb-NO" sz="2800" dirty="0" err="1" smtClean="0"/>
              <a:t>providers</a:t>
            </a:r>
            <a:r>
              <a:rPr lang="nb-NO" altLang="nb-NO" sz="2800" dirty="0" smtClean="0"/>
              <a:t>, </a:t>
            </a:r>
            <a:r>
              <a:rPr lang="nb-NO" altLang="nb-NO" sz="2800" dirty="0" err="1" smtClean="0"/>
              <a:t>should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include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addressing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prejudice</a:t>
            </a:r>
            <a:r>
              <a:rPr lang="nb-NO" altLang="nb-NO" sz="2800" dirty="0" smtClean="0"/>
              <a:t>, </a:t>
            </a:r>
            <a:r>
              <a:rPr lang="nb-NO" altLang="nb-NO" sz="2800" dirty="0" err="1" smtClean="0"/>
              <a:t>stigmatization</a:t>
            </a:r>
            <a:r>
              <a:rPr lang="nb-NO" altLang="nb-NO" sz="2800" dirty="0" smtClean="0"/>
              <a:t> and stereotypes </a:t>
            </a:r>
          </a:p>
          <a:p>
            <a:pPr lvl="1">
              <a:spcAft>
                <a:spcPts val="1200"/>
              </a:spcAft>
            </a:pPr>
            <a:r>
              <a:rPr lang="nb-NO" altLang="nb-NO" sz="2400" dirty="0" smtClean="0"/>
              <a:t>(</a:t>
            </a:r>
            <a:r>
              <a:rPr lang="nb-NO" altLang="nb-NO" sz="2400" dirty="0" err="1" smtClean="0"/>
              <a:t>promoting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good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relations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between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social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groups</a:t>
            </a:r>
            <a:r>
              <a:rPr lang="nb-NO" altLang="nb-NO" sz="24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nb-NO" altLang="nb-NO" sz="2800" dirty="0" err="1" smtClean="0"/>
              <a:t>Initiate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campaigns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of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awareness</a:t>
            </a:r>
            <a:r>
              <a:rPr lang="nb-NO" altLang="nb-NO" sz="2800" dirty="0" smtClean="0"/>
              <a:t> to </a:t>
            </a:r>
            <a:r>
              <a:rPr lang="nb-NO" altLang="nb-NO" sz="2800" dirty="0" err="1" smtClean="0"/>
              <a:t>counter</a:t>
            </a:r>
            <a:r>
              <a:rPr lang="nb-NO" altLang="nb-NO" sz="2800" dirty="0" smtClean="0"/>
              <a:t> hate </a:t>
            </a:r>
            <a:r>
              <a:rPr lang="nb-NO" altLang="nb-NO" sz="2800" dirty="0" err="1" smtClean="0"/>
              <a:t>speech</a:t>
            </a:r>
            <a:r>
              <a:rPr lang="nb-NO" altLang="nb-NO" sz="2800" dirty="0" smtClean="0"/>
              <a:t> and </a:t>
            </a:r>
            <a:r>
              <a:rPr lang="nb-NO" altLang="nb-NO" sz="2800" dirty="0" err="1" smtClean="0"/>
              <a:t>promote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responsibility</a:t>
            </a:r>
            <a:r>
              <a:rPr lang="nb-NO" altLang="nb-NO" sz="2800" dirty="0" smtClean="0"/>
              <a:t> in </a:t>
            </a:r>
            <a:r>
              <a:rPr lang="nb-NO" altLang="nb-NO" sz="2800" dirty="0" err="1" smtClean="0"/>
              <a:t>expression</a:t>
            </a:r>
            <a:endParaRPr lang="nb-NO" altLang="nb-NO" sz="2800" dirty="0" smtClean="0"/>
          </a:p>
          <a:p>
            <a:pPr>
              <a:spcAft>
                <a:spcPts val="1200"/>
              </a:spcAft>
            </a:pPr>
            <a:r>
              <a:rPr lang="nb-NO" altLang="nb-NO" sz="2800" dirty="0" smtClean="0"/>
              <a:t>Support </a:t>
            </a:r>
            <a:r>
              <a:rPr lang="nb-NO" altLang="nb-NO" sz="2800" dirty="0" err="1" smtClean="0"/>
              <a:t>economically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civil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society’s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work</a:t>
            </a:r>
            <a:r>
              <a:rPr lang="nb-NO" altLang="nb-NO" sz="2800" dirty="0" smtClean="0"/>
              <a:t> </a:t>
            </a:r>
            <a:r>
              <a:rPr lang="nb-NO" altLang="nb-NO" sz="2800" dirty="0" err="1" smtClean="0"/>
              <a:t>against</a:t>
            </a:r>
            <a:r>
              <a:rPr lang="nb-NO" altLang="nb-NO" sz="2800" dirty="0" smtClean="0"/>
              <a:t> hate </a:t>
            </a:r>
            <a:r>
              <a:rPr lang="nb-NO" altLang="nb-NO" sz="2800" dirty="0" err="1" smtClean="0"/>
              <a:t>speech</a:t>
            </a:r>
            <a:r>
              <a:rPr lang="nb-NO" altLang="nb-NO" sz="2800" dirty="0" smtClean="0"/>
              <a:t>. </a:t>
            </a:r>
          </a:p>
          <a:p>
            <a:endParaRPr lang="nb-NO" altLang="nb-NO" sz="2800" dirty="0" smtClean="0"/>
          </a:p>
        </p:txBody>
      </p:sp>
      <p:sp>
        <p:nvSpPr>
          <p:cNvPr id="18436" name="Plassholder for lysbilde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19AF84-EBB9-4ADA-AAC3-CEF68A3E530B}" type="slidenum">
              <a:rPr lang="en-US" altLang="nb-NO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nb-NO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CSW </a:t>
            </a:r>
            <a:r>
              <a:rPr lang="nb-NO" dirty="0" err="1" smtClean="0"/>
              <a:t>event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lawful</a:t>
            </a:r>
            <a:r>
              <a:rPr lang="nb-NO" dirty="0" smtClean="0"/>
              <a:t> </a:t>
            </a:r>
            <a:r>
              <a:rPr lang="nb-NO" dirty="0" err="1" smtClean="0"/>
              <a:t>gbhs</a:t>
            </a:r>
            <a:r>
              <a:rPr lang="nb-NO" dirty="0" smtClean="0"/>
              <a:t> online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Increased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ombud’s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lawful</a:t>
            </a:r>
            <a:r>
              <a:rPr lang="nb-NO" dirty="0" smtClean="0"/>
              <a:t> </a:t>
            </a:r>
            <a:r>
              <a:rPr lang="nb-NO" dirty="0" err="1" smtClean="0"/>
              <a:t>gbhs</a:t>
            </a:r>
            <a:r>
              <a:rPr lang="nb-NO" dirty="0" smtClean="0"/>
              <a:t>,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nationally</a:t>
            </a:r>
            <a:r>
              <a:rPr lang="nb-NO" dirty="0" smtClean="0"/>
              <a:t> and </a:t>
            </a:r>
            <a:r>
              <a:rPr lang="nb-NO" dirty="0" err="1" smtClean="0"/>
              <a:t>internationally</a:t>
            </a:r>
            <a:endParaRPr lang="nb-NO" dirty="0" smtClean="0"/>
          </a:p>
          <a:p>
            <a:r>
              <a:rPr lang="nb-NO" dirty="0" smtClean="0"/>
              <a:t>To bring </a:t>
            </a:r>
            <a:r>
              <a:rPr lang="nb-NO" dirty="0" err="1" smtClean="0"/>
              <a:t>together</a:t>
            </a:r>
            <a:r>
              <a:rPr lang="nb-NO" dirty="0" smtClean="0"/>
              <a:t> </a:t>
            </a:r>
            <a:r>
              <a:rPr lang="nb-NO" dirty="0" err="1" smtClean="0"/>
              <a:t>activists</a:t>
            </a:r>
            <a:r>
              <a:rPr lang="nb-NO" dirty="0" smtClean="0"/>
              <a:t>, representatives of </a:t>
            </a:r>
            <a:r>
              <a:rPr lang="nb-NO" dirty="0" err="1" smtClean="0"/>
              <a:t>local</a:t>
            </a:r>
            <a:r>
              <a:rPr lang="nb-NO" dirty="0" smtClean="0"/>
              <a:t> and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authorities</a:t>
            </a:r>
            <a:r>
              <a:rPr lang="nb-NO" dirty="0" smtClean="0"/>
              <a:t> and </a:t>
            </a:r>
            <a:r>
              <a:rPr lang="nb-NO" dirty="0" err="1" smtClean="0"/>
              <a:t>academia</a:t>
            </a:r>
            <a:endParaRPr lang="nb-NO" dirty="0" smtClean="0"/>
          </a:p>
          <a:p>
            <a:r>
              <a:rPr lang="nb-NO" dirty="0" smtClean="0"/>
              <a:t>To </a:t>
            </a:r>
            <a:r>
              <a:rPr lang="nb-NO" dirty="0" err="1" smtClean="0"/>
              <a:t>expand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international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r>
              <a:rPr lang="nb-NO" dirty="0" smtClean="0"/>
              <a:t> in an </a:t>
            </a:r>
            <a:r>
              <a:rPr lang="nb-NO" dirty="0" err="1" smtClean="0"/>
              <a:t>effort</a:t>
            </a:r>
            <a:r>
              <a:rPr lang="nb-NO" dirty="0" smtClean="0"/>
              <a:t> to </a:t>
            </a:r>
            <a:r>
              <a:rPr lang="nb-NO" dirty="0" err="1" smtClean="0"/>
              <a:t>further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nationally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751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Cyber-</a:t>
            </a:r>
            <a:r>
              <a:rPr lang="nb-NO" dirty="0" err="1" smtClean="0"/>
              <a:t>harassment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Technology </a:t>
            </a:r>
            <a:r>
              <a:rPr lang="nb-NO" dirty="0" err="1" smtClean="0"/>
              <a:t>creates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spaces</a:t>
            </a:r>
            <a:r>
              <a:rPr lang="nb-NO" dirty="0" smtClean="0"/>
              <a:t> and </a:t>
            </a:r>
            <a:r>
              <a:rPr lang="nb-NO" dirty="0" err="1" smtClean="0"/>
              <a:t>venues</a:t>
            </a:r>
            <a:r>
              <a:rPr lang="nb-NO" dirty="0" smtClean="0"/>
              <a:t> for (</a:t>
            </a:r>
            <a:r>
              <a:rPr lang="nb-NO" dirty="0" err="1" smtClean="0"/>
              <a:t>sexual</a:t>
            </a:r>
            <a:r>
              <a:rPr lang="nb-NO" dirty="0" smtClean="0"/>
              <a:t>) </a:t>
            </a:r>
            <a:r>
              <a:rPr lang="nb-NO" dirty="0" err="1" smtClean="0"/>
              <a:t>harrasment</a:t>
            </a:r>
            <a:r>
              <a:rPr lang="nb-NO" dirty="0" smtClean="0"/>
              <a:t> of </a:t>
            </a:r>
            <a:r>
              <a:rPr lang="nb-NO" dirty="0" err="1" smtClean="0"/>
              <a:t>women</a:t>
            </a:r>
            <a:r>
              <a:rPr lang="nb-NO" dirty="0" smtClean="0"/>
              <a:t> and </a:t>
            </a:r>
            <a:r>
              <a:rPr lang="nb-NO" dirty="0" err="1" smtClean="0"/>
              <a:t>girls</a:t>
            </a:r>
            <a:endParaRPr lang="nb-NO" dirty="0" smtClean="0"/>
          </a:p>
          <a:p>
            <a:pPr lvl="0"/>
            <a:r>
              <a:rPr lang="nb-NO" dirty="0" smtClean="0"/>
              <a:t>It </a:t>
            </a:r>
            <a:r>
              <a:rPr lang="nb-NO" dirty="0" err="1" smtClean="0"/>
              <a:t>reaches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in </a:t>
            </a:r>
            <a:r>
              <a:rPr lang="nb-NO" dirty="0" err="1" smtClean="0"/>
              <a:t>your</a:t>
            </a:r>
            <a:r>
              <a:rPr lang="nb-NO" dirty="0" smtClean="0"/>
              <a:t> private </a:t>
            </a:r>
            <a:r>
              <a:rPr lang="nb-NO" dirty="0" err="1" smtClean="0"/>
              <a:t>home</a:t>
            </a:r>
            <a:r>
              <a:rPr lang="nb-NO" dirty="0" smtClean="0"/>
              <a:t> and </a:t>
            </a:r>
            <a:r>
              <a:rPr lang="nb-NO" dirty="0" err="1" smtClean="0"/>
              <a:t>everywhere</a:t>
            </a:r>
            <a:r>
              <a:rPr lang="nb-NO" dirty="0" smtClean="0"/>
              <a:t> </a:t>
            </a:r>
            <a:r>
              <a:rPr lang="nb-NO" dirty="0" err="1" smtClean="0"/>
              <a:t>else</a:t>
            </a:r>
            <a:endParaRPr lang="nb-NO" dirty="0" smtClean="0"/>
          </a:p>
          <a:p>
            <a:pPr lvl="0"/>
            <a:r>
              <a:rPr lang="nb-NO" dirty="0" smtClean="0"/>
              <a:t>It is </a:t>
            </a:r>
            <a:r>
              <a:rPr lang="nb-NO" dirty="0" err="1" smtClean="0"/>
              <a:t>difficult</a:t>
            </a:r>
            <a:r>
              <a:rPr lang="nb-NO" dirty="0" smtClean="0"/>
              <a:t> to </a:t>
            </a:r>
            <a:r>
              <a:rPr lang="nb-NO" dirty="0" err="1" smtClean="0"/>
              <a:t>curb</a:t>
            </a:r>
            <a:r>
              <a:rPr lang="nb-NO" dirty="0" smtClean="0"/>
              <a:t>/</a:t>
            </a:r>
            <a:r>
              <a:rPr lang="nb-NO" dirty="0" err="1" smtClean="0"/>
              <a:t>control</a:t>
            </a:r>
            <a:endParaRPr lang="nb-NO" dirty="0"/>
          </a:p>
          <a:p>
            <a:r>
              <a:rPr lang="nb-NO" dirty="0" smtClean="0"/>
              <a:t>It </a:t>
            </a:r>
            <a:r>
              <a:rPr lang="nb-NO" dirty="0" err="1" smtClean="0"/>
              <a:t>reaches</a:t>
            </a:r>
            <a:r>
              <a:rPr lang="nb-NO" dirty="0" smtClean="0"/>
              <a:t> </a:t>
            </a:r>
            <a:r>
              <a:rPr lang="nb-NO" dirty="0" err="1" smtClean="0"/>
              <a:t>thousands</a:t>
            </a:r>
            <a:r>
              <a:rPr lang="nb-NO" dirty="0" smtClean="0"/>
              <a:t> and </a:t>
            </a:r>
            <a:r>
              <a:rPr lang="nb-NO" dirty="0" err="1" smtClean="0"/>
              <a:t>often</a:t>
            </a:r>
            <a:r>
              <a:rPr lang="nb-NO" dirty="0" smtClean="0"/>
              <a:t> </a:t>
            </a:r>
            <a:r>
              <a:rPr lang="nb-NO" dirty="0" err="1" smtClean="0"/>
              <a:t>involved</a:t>
            </a:r>
            <a:r>
              <a:rPr lang="nb-NO" dirty="0" smtClean="0"/>
              <a:t> more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person= </a:t>
            </a:r>
            <a:r>
              <a:rPr lang="nb-NO" dirty="0" err="1" smtClean="0"/>
              <a:t>communities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6822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acebook repo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85830"/>
            <a:ext cx="3924985" cy="69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7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VAWG and hate </a:t>
            </a:r>
            <a:r>
              <a:rPr lang="nb-NO" dirty="0" err="1" smtClean="0"/>
              <a:t>speech</a:t>
            </a:r>
            <a:r>
              <a:rPr lang="nb-NO" dirty="0" smtClean="0"/>
              <a:t>– </a:t>
            </a:r>
            <a:r>
              <a:rPr lang="nb-NO" dirty="0" err="1" smtClean="0"/>
              <a:t>obstacles</a:t>
            </a:r>
            <a:r>
              <a:rPr lang="nb-NO" dirty="0" smtClean="0"/>
              <a:t> to 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 smtClean="0"/>
              <a:t>I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 err="1" smtClean="0"/>
              <a:t>Sexual</a:t>
            </a:r>
            <a:r>
              <a:rPr lang="nb-NO" dirty="0" smtClean="0"/>
              <a:t> </a:t>
            </a:r>
            <a:r>
              <a:rPr lang="nb-NO" dirty="0" err="1" smtClean="0"/>
              <a:t>harassment</a:t>
            </a:r>
            <a:r>
              <a:rPr lang="nb-NO" dirty="0" smtClean="0"/>
              <a:t> </a:t>
            </a:r>
            <a:r>
              <a:rPr lang="nb-NO" dirty="0" err="1" smtClean="0"/>
              <a:t>among</a:t>
            </a:r>
            <a:r>
              <a:rPr lang="nb-NO" dirty="0" smtClean="0"/>
              <a:t> </a:t>
            </a:r>
            <a:r>
              <a:rPr lang="nb-NO" dirty="0" err="1" smtClean="0"/>
              <a:t>young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endParaRPr lang="nb-NO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 err="1" smtClean="0"/>
              <a:t>Other</a:t>
            </a:r>
            <a:r>
              <a:rPr lang="nb-NO" dirty="0" smtClean="0"/>
              <a:t> forms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sexual</a:t>
            </a:r>
            <a:r>
              <a:rPr lang="nb-NO" dirty="0" smtClean="0"/>
              <a:t> </a:t>
            </a:r>
            <a:r>
              <a:rPr lang="nb-NO" dirty="0" err="1" smtClean="0"/>
              <a:t>violence</a:t>
            </a:r>
            <a:r>
              <a:rPr lang="nb-NO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 smtClean="0"/>
              <a:t>Digital (</a:t>
            </a:r>
            <a:r>
              <a:rPr lang="nb-NO" dirty="0" err="1" smtClean="0"/>
              <a:t>sexual</a:t>
            </a:r>
            <a:r>
              <a:rPr lang="nb-NO" dirty="0" smtClean="0"/>
              <a:t>) </a:t>
            </a:r>
            <a:r>
              <a:rPr lang="nb-NO" dirty="0" err="1" smtClean="0"/>
              <a:t>violence</a:t>
            </a:r>
            <a:r>
              <a:rPr lang="nb-NO" dirty="0" smtClean="0"/>
              <a:t> </a:t>
            </a:r>
            <a:r>
              <a:rPr lang="nb-NO" dirty="0" err="1" smtClean="0"/>
              <a:t>against</a:t>
            </a:r>
            <a:r>
              <a:rPr lang="nb-NO" dirty="0" smtClean="0"/>
              <a:t> GW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H</a:t>
            </a:r>
            <a:r>
              <a:rPr lang="nb-NO" dirty="0" smtClean="0"/>
              <a:t>ate </a:t>
            </a:r>
            <a:r>
              <a:rPr lang="nb-NO" dirty="0" err="1" smtClean="0"/>
              <a:t>speech</a:t>
            </a:r>
            <a:r>
              <a:rPr lang="nb-NO" dirty="0" smtClean="0"/>
              <a:t>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girls</a:t>
            </a:r>
            <a:r>
              <a:rPr lang="nb-NO" dirty="0" smtClean="0"/>
              <a:t> and </a:t>
            </a:r>
            <a:r>
              <a:rPr lang="nb-NO" dirty="0" err="1" smtClean="0"/>
              <a:t>women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08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UNDAY sure itun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1247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43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antander sk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1055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31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UNDAY Threadles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0389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7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148" name="Picture 4" descr="SUnday pm magnu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9437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85800" y="476672"/>
            <a:ext cx="7772400" cy="5619328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842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mexfaceboo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33412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955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277665" cy="488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77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acebook-CURRENT-Audible-iTunes-Pringles-Dov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64845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429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RIDAY-sk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6993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6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aran.knudstad.LDO\AppData\Local\Microsoft\Windows\Temporary Internet Files\Content.Outlook\4MS0CUA2\stereotype_spillfigur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7687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16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0"/>
                    </a14:imgEffect>
                    <a14:imgEffect>
                      <a14:brightnessContrast bright="47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" y="-171400"/>
            <a:ext cx="9372533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01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8062912" cy="936104"/>
          </a:xfrm>
        </p:spPr>
        <p:txBody>
          <a:bodyPr/>
          <a:lstStyle/>
          <a:p>
            <a:pPr algn="ctr"/>
            <a:r>
              <a:rPr lang="nb-NO" altLang="nb-NO" dirty="0" smtClean="0">
                <a:solidFill>
                  <a:srgbClr val="5F0D77"/>
                </a:solidFill>
              </a:rPr>
              <a:t>Hate Speech </a:t>
            </a:r>
            <a:r>
              <a:rPr lang="nb-NO" altLang="nb-NO" dirty="0" err="1" smtClean="0">
                <a:solidFill>
                  <a:srgbClr val="5F0D77"/>
                </a:solidFill>
              </a:rPr>
              <a:t>against</a:t>
            </a:r>
            <a:r>
              <a:rPr lang="nb-NO" altLang="nb-NO" dirty="0" smtClean="0">
                <a:solidFill>
                  <a:srgbClr val="5F0D77"/>
                </a:solidFill>
              </a:rPr>
              <a:t> </a:t>
            </a:r>
            <a:r>
              <a:rPr lang="nb-NO" altLang="nb-NO" dirty="0" err="1" smtClean="0">
                <a:solidFill>
                  <a:srgbClr val="5F0D77"/>
                </a:solidFill>
              </a:rPr>
              <a:t>women</a:t>
            </a:r>
            <a:r>
              <a:rPr lang="nb-NO" altLang="nb-NO" dirty="0" smtClean="0">
                <a:solidFill>
                  <a:srgbClr val="5F0D77"/>
                </a:solidFill>
              </a:rPr>
              <a:t> and </a:t>
            </a:r>
            <a:r>
              <a:rPr lang="nb-NO" altLang="nb-NO" dirty="0" err="1" smtClean="0">
                <a:solidFill>
                  <a:srgbClr val="5F0D77"/>
                </a:solidFill>
              </a:rPr>
              <a:t>girls</a:t>
            </a:r>
            <a:r>
              <a:rPr lang="nb-NO" altLang="nb-NO" b="1" dirty="0">
                <a:solidFill>
                  <a:srgbClr val="5F0D77"/>
                </a:solidFill>
              </a:rPr>
              <a:t/>
            </a:r>
            <a:br>
              <a:rPr lang="nb-NO" altLang="nb-NO" b="1" dirty="0">
                <a:solidFill>
                  <a:srgbClr val="5F0D77"/>
                </a:solidFill>
              </a:rPr>
            </a:br>
            <a:endParaRPr lang="nb-NO" altLang="nb-NO" dirty="0" smtClean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0825" y="1412777"/>
            <a:ext cx="8569325" cy="4683224"/>
          </a:xfrm>
        </p:spPr>
        <p:txBody>
          <a:bodyPr/>
          <a:lstStyle/>
          <a:p>
            <a:pPr>
              <a:buFont typeface="Times" pitchFamily="18" charset="0"/>
              <a:buChar char="•"/>
              <a:defRPr/>
            </a:pPr>
            <a:r>
              <a:rPr lang="nb-NO" sz="2500" dirty="0" err="1" smtClean="0"/>
              <a:t>Threats</a:t>
            </a:r>
            <a:r>
              <a:rPr lang="nb-NO" sz="2500" dirty="0"/>
              <a:t> </a:t>
            </a:r>
            <a:r>
              <a:rPr lang="nb-NO" sz="2500" dirty="0" smtClean="0"/>
              <a:t>and </a:t>
            </a:r>
            <a:r>
              <a:rPr lang="nb-NO" sz="2500" dirty="0" err="1" smtClean="0"/>
              <a:t>violence</a:t>
            </a:r>
            <a:r>
              <a:rPr lang="nb-NO" sz="2500" dirty="0" smtClean="0"/>
              <a:t> </a:t>
            </a:r>
          </a:p>
          <a:p>
            <a:pPr>
              <a:buFont typeface="Times" pitchFamily="18" charset="0"/>
              <a:buChar char="•"/>
              <a:defRPr/>
            </a:pPr>
            <a:r>
              <a:rPr lang="nb-NO" sz="2500" dirty="0" err="1"/>
              <a:t>I</a:t>
            </a:r>
            <a:r>
              <a:rPr lang="nb-NO" sz="2500" dirty="0" err="1" smtClean="0"/>
              <a:t>ncitement</a:t>
            </a:r>
            <a:r>
              <a:rPr lang="nb-NO" sz="2500" dirty="0" smtClean="0"/>
              <a:t> to </a:t>
            </a:r>
            <a:r>
              <a:rPr lang="nb-NO" sz="2500" dirty="0" err="1" smtClean="0"/>
              <a:t>gender</a:t>
            </a:r>
            <a:r>
              <a:rPr lang="nb-NO" sz="2500" dirty="0" smtClean="0"/>
              <a:t> </a:t>
            </a:r>
            <a:r>
              <a:rPr lang="nb-NO" sz="2500" dirty="0" err="1" smtClean="0"/>
              <a:t>violence</a:t>
            </a:r>
            <a:endParaRPr lang="nb-NO" sz="2500" dirty="0" smtClean="0"/>
          </a:p>
          <a:p>
            <a:pPr>
              <a:buFont typeface="Times" pitchFamily="18" charset="0"/>
              <a:buChar char="•"/>
              <a:defRPr/>
            </a:pPr>
            <a:r>
              <a:rPr lang="nb-NO" sz="2500" dirty="0" err="1" smtClean="0"/>
              <a:t>Celebration</a:t>
            </a:r>
            <a:r>
              <a:rPr lang="nb-NO" sz="2500" dirty="0" smtClean="0"/>
              <a:t> </a:t>
            </a:r>
            <a:r>
              <a:rPr lang="nb-NO" sz="2500" dirty="0" err="1" smtClean="0"/>
              <a:t>of</a:t>
            </a:r>
            <a:r>
              <a:rPr lang="nb-NO" sz="2500" dirty="0" smtClean="0"/>
              <a:t> </a:t>
            </a:r>
            <a:r>
              <a:rPr lang="nb-NO" sz="2500" dirty="0" err="1" smtClean="0"/>
              <a:t>gender</a:t>
            </a:r>
            <a:r>
              <a:rPr lang="nb-NO" sz="2500" dirty="0" smtClean="0"/>
              <a:t> </a:t>
            </a:r>
            <a:r>
              <a:rPr lang="nb-NO" sz="2500" dirty="0" err="1" smtClean="0"/>
              <a:t>violence</a:t>
            </a:r>
            <a:endParaRPr lang="nb-NO" sz="2500" dirty="0" smtClean="0"/>
          </a:p>
          <a:p>
            <a:pPr>
              <a:buFont typeface="Times" pitchFamily="18" charset="0"/>
              <a:buChar char="•"/>
              <a:defRPr/>
            </a:pPr>
            <a:r>
              <a:rPr lang="nb-NO" sz="2500" dirty="0" err="1" smtClean="0"/>
              <a:t>Sexual</a:t>
            </a:r>
            <a:r>
              <a:rPr lang="nb-NO" sz="2500" dirty="0" smtClean="0"/>
              <a:t> and </a:t>
            </a:r>
            <a:r>
              <a:rPr lang="nb-NO" sz="2500" dirty="0" err="1" smtClean="0"/>
              <a:t>gender</a:t>
            </a:r>
            <a:r>
              <a:rPr lang="nb-NO" sz="2500" dirty="0" smtClean="0"/>
              <a:t> </a:t>
            </a:r>
            <a:r>
              <a:rPr lang="nb-NO" sz="2500" dirty="0" err="1" smtClean="0"/>
              <a:t>harassment</a:t>
            </a:r>
            <a:endParaRPr lang="nb-NO" sz="2500" dirty="0" smtClean="0"/>
          </a:p>
          <a:p>
            <a:pPr>
              <a:buFont typeface="Times" pitchFamily="18" charset="0"/>
              <a:buChar char="•"/>
              <a:defRPr/>
            </a:pPr>
            <a:r>
              <a:rPr lang="nb-NO" sz="2500" dirty="0" err="1" smtClean="0"/>
              <a:t>Glorification</a:t>
            </a:r>
            <a:r>
              <a:rPr lang="nb-NO" sz="2500" dirty="0" smtClean="0"/>
              <a:t> </a:t>
            </a:r>
            <a:r>
              <a:rPr lang="nb-NO" sz="2500" dirty="0" err="1" smtClean="0"/>
              <a:t>of</a:t>
            </a:r>
            <a:r>
              <a:rPr lang="nb-NO" sz="2500" dirty="0" smtClean="0"/>
              <a:t> </a:t>
            </a:r>
            <a:r>
              <a:rPr lang="nb-NO" sz="2500" dirty="0" err="1" smtClean="0"/>
              <a:t>sexual</a:t>
            </a:r>
            <a:r>
              <a:rPr lang="nb-NO" sz="2500" dirty="0" smtClean="0"/>
              <a:t> </a:t>
            </a:r>
            <a:r>
              <a:rPr lang="nb-NO" sz="2500" dirty="0" err="1" smtClean="0"/>
              <a:t>denigration</a:t>
            </a:r>
            <a:r>
              <a:rPr lang="nb-NO" sz="2500" dirty="0" smtClean="0"/>
              <a:t> </a:t>
            </a:r>
            <a:r>
              <a:rPr lang="nb-NO" sz="2500" dirty="0" err="1" smtClean="0"/>
              <a:t>of</a:t>
            </a:r>
            <a:r>
              <a:rPr lang="nb-NO" sz="2500" dirty="0" smtClean="0"/>
              <a:t> </a:t>
            </a:r>
            <a:r>
              <a:rPr lang="nb-NO" sz="2500" dirty="0" err="1" smtClean="0"/>
              <a:t>women</a:t>
            </a:r>
            <a:r>
              <a:rPr lang="nb-NO" sz="2500" dirty="0" smtClean="0"/>
              <a:t> in </a:t>
            </a:r>
            <a:r>
              <a:rPr lang="nb-NO" sz="2500" dirty="0" err="1" smtClean="0"/>
              <a:t>pornography</a:t>
            </a:r>
            <a:endParaRPr lang="nb-NO" sz="2500" dirty="0" smtClean="0"/>
          </a:p>
          <a:p>
            <a:pPr>
              <a:buFont typeface="Times" pitchFamily="18" charset="0"/>
              <a:buChar char="•"/>
              <a:defRPr/>
            </a:pPr>
            <a:r>
              <a:rPr lang="nb-NO" sz="2500" dirty="0" err="1" smtClean="0"/>
              <a:t>Glorification</a:t>
            </a:r>
            <a:r>
              <a:rPr lang="nb-NO" sz="2500" dirty="0" smtClean="0"/>
              <a:t> </a:t>
            </a:r>
            <a:r>
              <a:rPr lang="nb-NO" sz="2500" dirty="0" err="1" smtClean="0"/>
              <a:t>of</a:t>
            </a:r>
            <a:r>
              <a:rPr lang="nb-NO" sz="2500" dirty="0" smtClean="0"/>
              <a:t> </a:t>
            </a:r>
            <a:r>
              <a:rPr lang="nb-NO" sz="2500" dirty="0" err="1" smtClean="0"/>
              <a:t>denigration</a:t>
            </a:r>
            <a:r>
              <a:rPr lang="nb-NO" sz="2500" dirty="0" smtClean="0"/>
              <a:t> </a:t>
            </a:r>
            <a:r>
              <a:rPr lang="nb-NO" sz="2500" dirty="0" err="1" smtClean="0"/>
              <a:t>of</a:t>
            </a:r>
            <a:r>
              <a:rPr lang="nb-NO" sz="2500" dirty="0" smtClean="0"/>
              <a:t> </a:t>
            </a:r>
            <a:r>
              <a:rPr lang="nb-NO" sz="2500" dirty="0" err="1" smtClean="0"/>
              <a:t>women</a:t>
            </a:r>
            <a:r>
              <a:rPr lang="nb-NO" sz="2500" dirty="0" smtClean="0"/>
              <a:t> in games</a:t>
            </a:r>
          </a:p>
          <a:p>
            <a:pPr>
              <a:buFont typeface="Times" pitchFamily="18" charset="0"/>
              <a:buChar char="•"/>
              <a:defRPr/>
            </a:pPr>
            <a:r>
              <a:rPr lang="nb-NO" sz="2500" dirty="0" err="1" smtClean="0"/>
              <a:t>Morality</a:t>
            </a:r>
            <a:r>
              <a:rPr lang="nb-NO" sz="2500" dirty="0" smtClean="0"/>
              <a:t> </a:t>
            </a:r>
            <a:r>
              <a:rPr lang="nb-NO" sz="2500" dirty="0" err="1" smtClean="0"/>
              <a:t>policing</a:t>
            </a:r>
            <a:r>
              <a:rPr lang="nb-NO" sz="2500" dirty="0" smtClean="0"/>
              <a:t> / </a:t>
            </a:r>
            <a:r>
              <a:rPr lang="nb-NO" sz="2500" dirty="0" err="1" smtClean="0"/>
              <a:t>hierarchy</a:t>
            </a:r>
            <a:r>
              <a:rPr lang="nb-NO" sz="2500" dirty="0" smtClean="0"/>
              <a:t> </a:t>
            </a:r>
            <a:r>
              <a:rPr lang="nb-NO" sz="2500" dirty="0" err="1" smtClean="0"/>
              <a:t>policing</a:t>
            </a:r>
            <a:endParaRPr lang="nb-NO" sz="2500" dirty="0" smtClean="0"/>
          </a:p>
          <a:p>
            <a:pPr>
              <a:buFont typeface="Times" pitchFamily="18" charset="0"/>
              <a:buChar char="•"/>
              <a:defRPr/>
            </a:pPr>
            <a:r>
              <a:rPr lang="nb-NO" sz="2500" dirty="0" err="1" smtClean="0"/>
              <a:t>Stigmatization</a:t>
            </a:r>
            <a:endParaRPr lang="nb-NO" sz="2500" dirty="0" smtClean="0"/>
          </a:p>
          <a:p>
            <a:pPr>
              <a:buFont typeface="Times" pitchFamily="18" charset="0"/>
              <a:buChar char="•"/>
              <a:defRPr/>
            </a:pPr>
            <a:r>
              <a:rPr lang="nb-NO" sz="2500" dirty="0" smtClean="0"/>
              <a:t>Sexist </a:t>
            </a:r>
            <a:r>
              <a:rPr lang="nb-NO" sz="2500" dirty="0" err="1" smtClean="0"/>
              <a:t>rhetoric</a:t>
            </a:r>
            <a:r>
              <a:rPr lang="nb-NO" sz="2500" dirty="0" smtClean="0"/>
              <a:t> </a:t>
            </a:r>
            <a:r>
              <a:rPr lang="nb-NO" sz="2500" dirty="0" err="1" smtClean="0"/>
              <a:t>based</a:t>
            </a:r>
            <a:r>
              <a:rPr lang="nb-NO" sz="2500" dirty="0" smtClean="0"/>
              <a:t> on </a:t>
            </a:r>
            <a:r>
              <a:rPr lang="nb-NO" sz="2500" dirty="0" err="1" smtClean="0"/>
              <a:t>prejudice</a:t>
            </a:r>
            <a:r>
              <a:rPr lang="nb-NO" sz="2500" dirty="0" smtClean="0"/>
              <a:t> and stereotype</a:t>
            </a:r>
          </a:p>
          <a:p>
            <a:pPr>
              <a:buFont typeface="Times" pitchFamily="18" charset="0"/>
              <a:buChar char="•"/>
              <a:defRPr/>
            </a:pPr>
            <a:endParaRPr lang="nb-NO" sz="2400" dirty="0" smtClean="0"/>
          </a:p>
          <a:p>
            <a:pPr>
              <a:buFont typeface="Times" pitchFamily="18" charset="0"/>
              <a:buChar char="•"/>
              <a:defRPr/>
            </a:pPr>
            <a:endParaRPr lang="nb-NO" sz="2400" dirty="0"/>
          </a:p>
          <a:p>
            <a:pPr marL="0" indent="0">
              <a:buFont typeface="Times" pitchFamily="18" charset="0"/>
              <a:buNone/>
              <a:defRPr/>
            </a:pPr>
            <a:endParaRPr lang="nb-NO" dirty="0"/>
          </a:p>
        </p:txBody>
      </p:sp>
      <p:sp>
        <p:nvSpPr>
          <p:cNvPr id="5124" name="Plassholder for lysbilde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96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F81A55-7439-4777-B731-B26536ACF483}" type="slidenum">
              <a:rPr lang="en-US" altLang="nb-NO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nb-NO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\\ldo-fil\userhome$\taran.knudstad\My Documents\avdelingen og LDO\hatkriminalitet hatefulle ytringer\CSW 2015\Innledere og tekst versjoner\bilder\IMG_3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45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err="1" smtClean="0"/>
              <a:t>What</a:t>
            </a:r>
            <a:r>
              <a:rPr lang="nb-NO" sz="3600" dirty="0" smtClean="0"/>
              <a:t> </a:t>
            </a:r>
            <a:r>
              <a:rPr lang="nb-NO" sz="3600" dirty="0" err="1" smtClean="0"/>
              <a:t>we</a:t>
            </a:r>
            <a:r>
              <a:rPr lang="nb-NO" sz="3600" dirty="0" smtClean="0"/>
              <a:t> </a:t>
            </a:r>
            <a:r>
              <a:rPr lang="nb-NO" sz="3600" dirty="0" err="1" smtClean="0"/>
              <a:t>achieved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600" dirty="0" err="1" smtClean="0"/>
              <a:t>Praise</a:t>
            </a:r>
            <a:r>
              <a:rPr lang="nb-NO" sz="3600" dirty="0" smtClean="0"/>
              <a:t> from </a:t>
            </a:r>
            <a:r>
              <a:rPr lang="nb-NO" sz="3600" dirty="0" err="1" smtClean="0"/>
              <a:t>young</a:t>
            </a:r>
            <a:r>
              <a:rPr lang="nb-NO" sz="3600" dirty="0" smtClean="0"/>
              <a:t> </a:t>
            </a:r>
            <a:r>
              <a:rPr lang="nb-NO" sz="3600" dirty="0" err="1" smtClean="0"/>
              <a:t>people</a:t>
            </a:r>
            <a:r>
              <a:rPr lang="nb-NO" sz="3600" dirty="0" smtClean="0"/>
              <a:t>!</a:t>
            </a:r>
          </a:p>
          <a:p>
            <a:r>
              <a:rPr lang="nb-NO" sz="3600" dirty="0" err="1" smtClean="0"/>
              <a:t>Political</a:t>
            </a:r>
            <a:r>
              <a:rPr lang="nb-NO" sz="3600" dirty="0" smtClean="0"/>
              <a:t> </a:t>
            </a:r>
            <a:r>
              <a:rPr lang="nb-NO" sz="3600" dirty="0" err="1" smtClean="0"/>
              <a:t>recognition</a:t>
            </a:r>
            <a:r>
              <a:rPr lang="nb-NO" sz="3600" dirty="0" smtClean="0"/>
              <a:t> and </a:t>
            </a:r>
            <a:r>
              <a:rPr lang="nb-NO" sz="3600" dirty="0" err="1" smtClean="0"/>
              <a:t>attention</a:t>
            </a:r>
            <a:endParaRPr lang="nb-NO" sz="3600" dirty="0" smtClean="0"/>
          </a:p>
          <a:p>
            <a:r>
              <a:rPr lang="nb-NO" sz="3600" dirty="0" err="1" smtClean="0"/>
              <a:t>Expanded</a:t>
            </a:r>
            <a:r>
              <a:rPr lang="nb-NO" sz="3600" dirty="0" smtClean="0"/>
              <a:t> </a:t>
            </a:r>
            <a:r>
              <a:rPr lang="nb-NO" sz="3600" dirty="0" err="1" smtClean="0"/>
              <a:t>network</a:t>
            </a:r>
            <a:r>
              <a:rPr lang="nb-NO" sz="3600" dirty="0" smtClean="0"/>
              <a:t> of </a:t>
            </a:r>
            <a:r>
              <a:rPr lang="nb-NO" sz="3600" dirty="0" err="1" smtClean="0"/>
              <a:t>valuable</a:t>
            </a:r>
            <a:r>
              <a:rPr lang="nb-NO" sz="3600" dirty="0" smtClean="0"/>
              <a:t> </a:t>
            </a:r>
            <a:r>
              <a:rPr lang="nb-NO" sz="3600" dirty="0" err="1" smtClean="0"/>
              <a:t>expertise</a:t>
            </a:r>
            <a:endParaRPr lang="nb-NO" sz="3600" dirty="0" smtClean="0"/>
          </a:p>
          <a:p>
            <a:r>
              <a:rPr lang="nb-NO" sz="3600" dirty="0" err="1" smtClean="0"/>
              <a:t>Increased</a:t>
            </a:r>
            <a:r>
              <a:rPr lang="nb-NO" sz="3600" dirty="0" smtClean="0"/>
              <a:t> </a:t>
            </a:r>
            <a:r>
              <a:rPr lang="nb-NO" sz="3600" dirty="0" err="1" smtClean="0"/>
              <a:t>collaboration</a:t>
            </a:r>
            <a:r>
              <a:rPr lang="nb-NO" sz="3600" dirty="0" smtClean="0"/>
              <a:t> </a:t>
            </a:r>
            <a:r>
              <a:rPr lang="nb-NO" sz="3600" dirty="0" err="1" smtClean="0"/>
              <a:t>with</a:t>
            </a:r>
            <a:r>
              <a:rPr lang="nb-NO" sz="3600" dirty="0" smtClean="0"/>
              <a:t> </a:t>
            </a:r>
            <a:r>
              <a:rPr lang="nb-NO" sz="3600" dirty="0" err="1" smtClean="0"/>
              <a:t>other</a:t>
            </a:r>
            <a:r>
              <a:rPr lang="nb-NO" sz="3600" dirty="0" smtClean="0"/>
              <a:t> </a:t>
            </a:r>
            <a:r>
              <a:rPr lang="nb-NO" sz="3600" dirty="0" err="1" smtClean="0"/>
              <a:t>organisations</a:t>
            </a:r>
            <a:r>
              <a:rPr lang="nb-NO" sz="3600" dirty="0" smtClean="0"/>
              <a:t> </a:t>
            </a:r>
            <a:r>
              <a:rPr lang="nb-NO" sz="3600" dirty="0" err="1" smtClean="0"/>
              <a:t>internationally</a:t>
            </a:r>
            <a:endParaRPr lang="nb-NO" sz="3600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102796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Follow</a:t>
            </a:r>
            <a:r>
              <a:rPr lang="nb-NO" dirty="0" smtClean="0"/>
              <a:t>-up </a:t>
            </a:r>
            <a:r>
              <a:rPr lang="nb-NO" dirty="0" err="1" smtClean="0"/>
              <a:t>conference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With the growth of social media and the internet, we are witnessing a renaissance of misogyny and digital havens for those who hate and harass women and girls.</a:t>
            </a:r>
            <a:endParaRPr lang="nb-NO" sz="2800" dirty="0"/>
          </a:p>
          <a:p>
            <a:r>
              <a:rPr lang="en-US" sz="2800" dirty="0"/>
              <a:t>How can we best increase our knowledge and understanding of the causes, consequences and mechanisms of such hate speech and how do we best combat it?</a:t>
            </a:r>
            <a:endParaRPr lang="nb-NO" sz="2800" dirty="0"/>
          </a:p>
          <a:p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B2C7F-25F7-4CE5-BC95-6436159B7F9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Issues</a:t>
            </a:r>
            <a:r>
              <a:rPr lang="nb-NO" dirty="0" smtClean="0"/>
              <a:t> to be </a:t>
            </a:r>
            <a:r>
              <a:rPr lang="nb-NO" dirty="0" err="1" smtClean="0"/>
              <a:t>addressed</a:t>
            </a:r>
            <a:r>
              <a:rPr lang="nb-NO" dirty="0" smtClean="0"/>
              <a:t> </a:t>
            </a:r>
            <a:r>
              <a:rPr lang="nb-NO" dirty="0" err="1" smtClean="0"/>
              <a:t>include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What is hate? Hate as a social and cultural phenomenon</a:t>
            </a:r>
            <a:endParaRPr lang="nb-NO" sz="2000" dirty="0"/>
          </a:p>
          <a:p>
            <a:pPr marL="0" indent="0">
              <a:buNone/>
            </a:pPr>
            <a:r>
              <a:rPr lang="en-US" sz="2000" dirty="0"/>
              <a:t>John </a:t>
            </a:r>
            <a:r>
              <a:rPr lang="en-US" sz="2000" dirty="0" err="1"/>
              <a:t>Shuford</a:t>
            </a:r>
            <a:r>
              <a:rPr lang="en-US" sz="2000" dirty="0"/>
              <a:t>, Ph.D. Director, Gonzaga University Institute for Hate </a:t>
            </a:r>
            <a:r>
              <a:rPr lang="en-US" sz="2000" dirty="0" smtClean="0"/>
              <a:t>Studies</a:t>
            </a:r>
            <a:endParaRPr lang="nb-NO" sz="2000" dirty="0"/>
          </a:p>
          <a:p>
            <a:r>
              <a:rPr lang="en-US" sz="2000" b="1" dirty="0"/>
              <a:t>Gender-based hate speech in online games and among gamers</a:t>
            </a:r>
            <a:endParaRPr lang="nb-NO" sz="2000" dirty="0"/>
          </a:p>
          <a:p>
            <a:pPr marL="0" indent="0">
              <a:buNone/>
            </a:pPr>
            <a:r>
              <a:rPr lang="en-US" sz="2000" dirty="0"/>
              <a:t>Kristine Ask, Assistant Professor. Norwegian University of Science and Technology </a:t>
            </a:r>
            <a:endParaRPr lang="nb-NO" sz="2000" dirty="0"/>
          </a:p>
          <a:p>
            <a:r>
              <a:rPr lang="en-US" sz="2000" b="1" dirty="0"/>
              <a:t>Combatting gender-based hate speech on Facebook; the importance of activism</a:t>
            </a:r>
            <a:endParaRPr lang="nb-NO" sz="2000" dirty="0"/>
          </a:p>
          <a:p>
            <a:pPr marL="0" indent="0">
              <a:buNone/>
            </a:pPr>
            <a:r>
              <a:rPr lang="en-US" sz="2000" dirty="0" err="1"/>
              <a:t>Jamia</a:t>
            </a:r>
            <a:r>
              <a:rPr lang="en-US" sz="2000" dirty="0"/>
              <a:t> Wilson, Executive Director of Women, Action, and the Media</a:t>
            </a:r>
            <a:endParaRPr lang="nb-NO" sz="2000" dirty="0"/>
          </a:p>
          <a:p>
            <a:r>
              <a:rPr lang="en-US" sz="2000" dirty="0"/>
              <a:t> </a:t>
            </a:r>
            <a:r>
              <a:rPr lang="en-US" sz="2000" b="1" dirty="0" smtClean="0"/>
              <a:t>Gender-based </a:t>
            </a:r>
            <a:r>
              <a:rPr lang="en-US" sz="2000" b="1" dirty="0"/>
              <a:t>hate speech – a threat to democracy</a:t>
            </a:r>
            <a:endParaRPr lang="nb-NO" sz="2000" dirty="0"/>
          </a:p>
          <a:p>
            <a:pPr marL="0" indent="0">
              <a:buNone/>
            </a:pPr>
            <a:r>
              <a:rPr lang="en-US" sz="2000" dirty="0" err="1"/>
              <a:t>Aina</a:t>
            </a:r>
            <a:r>
              <a:rPr lang="en-US" sz="2000" dirty="0"/>
              <a:t> </a:t>
            </a:r>
            <a:r>
              <a:rPr lang="en-US" sz="2000" dirty="0" err="1"/>
              <a:t>Landsverk</a:t>
            </a:r>
            <a:r>
              <a:rPr lang="en-US" sz="2000" dirty="0"/>
              <a:t> Hagen, researcher , Oslo and </a:t>
            </a:r>
            <a:r>
              <a:rPr lang="en-US" sz="2000" dirty="0" err="1"/>
              <a:t>Akershus</a:t>
            </a:r>
            <a:r>
              <a:rPr lang="en-US" sz="2000" dirty="0"/>
              <a:t> University college of applied sciences</a:t>
            </a:r>
            <a:endParaRPr lang="nb-NO" sz="2000" dirty="0"/>
          </a:p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B2C7F-25F7-4CE5-BC95-6436159B7F9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62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Increased</a:t>
            </a:r>
            <a:r>
              <a:rPr lang="nb-NO" dirty="0" smtClean="0"/>
              <a:t> </a:t>
            </a:r>
            <a:r>
              <a:rPr lang="nb-NO" dirty="0" err="1" smtClean="0"/>
              <a:t>focus</a:t>
            </a:r>
            <a:r>
              <a:rPr lang="nb-NO" dirty="0"/>
              <a:t> </a:t>
            </a:r>
            <a:r>
              <a:rPr lang="nb-NO" dirty="0" err="1" smtClean="0"/>
              <a:t>on</a:t>
            </a:r>
            <a:r>
              <a:rPr lang="nb-NO" smtClean="0"/>
              <a:t> VAW &amp; ICT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Collaboration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en-US" dirty="0"/>
              <a:t>Association for Progressive Communications</a:t>
            </a:r>
            <a:endParaRPr lang="nb-NO" dirty="0" smtClean="0"/>
          </a:p>
          <a:p>
            <a:r>
              <a:rPr lang="nb-NO" dirty="0" smtClean="0"/>
              <a:t>CEDAW as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primary</a:t>
            </a:r>
            <a:r>
              <a:rPr lang="nb-NO" dirty="0" smtClean="0"/>
              <a:t> </a:t>
            </a:r>
            <a:r>
              <a:rPr lang="nb-NO" dirty="0" err="1" smtClean="0"/>
              <a:t>advocacy</a:t>
            </a:r>
            <a:r>
              <a:rPr lang="nb-NO" dirty="0" smtClean="0"/>
              <a:t> </a:t>
            </a:r>
            <a:r>
              <a:rPr lang="nb-NO" dirty="0" err="1" smtClean="0"/>
              <a:t>tool</a:t>
            </a:r>
            <a:endParaRPr lang="nb-NO" dirty="0" smtClean="0"/>
          </a:p>
          <a:p>
            <a:r>
              <a:rPr lang="nb-NO" dirty="0" smtClean="0"/>
              <a:t>Normative gaps</a:t>
            </a:r>
          </a:p>
          <a:p>
            <a:r>
              <a:rPr lang="nb-NO" dirty="0" smtClean="0"/>
              <a:t>And </a:t>
            </a:r>
            <a:r>
              <a:rPr lang="nb-NO" dirty="0" err="1" smtClean="0"/>
              <a:t>how</a:t>
            </a:r>
            <a:r>
              <a:rPr lang="nb-NO" dirty="0" smtClean="0"/>
              <a:t> to </a:t>
            </a:r>
            <a:r>
              <a:rPr lang="nb-NO" dirty="0" err="1" smtClean="0"/>
              <a:t>close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B2C7F-25F7-4CE5-BC95-6436159B7F9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7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</a:t>
            </a:r>
            <a:r>
              <a:rPr lang="nb-NO" dirty="0" smtClean="0"/>
              <a:t>igital VAWG </a:t>
            </a:r>
            <a:r>
              <a:rPr lang="nb-NO" dirty="0" err="1" smtClean="0"/>
              <a:t>includes</a:t>
            </a:r>
            <a:r>
              <a:rPr lang="nb-NO" dirty="0" smtClean="0"/>
              <a:t> </a:t>
            </a:r>
            <a:r>
              <a:rPr lang="nb-NO" dirty="0" err="1" smtClean="0"/>
              <a:t>acts</a:t>
            </a:r>
            <a:r>
              <a:rPr lang="nb-NO" dirty="0" smtClean="0"/>
              <a:t> </a:t>
            </a:r>
            <a:r>
              <a:rPr lang="nb-NO" dirty="0" err="1" smtClean="0"/>
              <a:t>such</a:t>
            </a:r>
            <a:r>
              <a:rPr lang="nb-NO" dirty="0" smtClean="0"/>
              <a:t> as: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Hate </a:t>
            </a:r>
            <a:r>
              <a:rPr lang="nb-NO" sz="2800" dirty="0" err="1" smtClean="0"/>
              <a:t>speech</a:t>
            </a:r>
            <a:endParaRPr lang="nb-NO" sz="2800" dirty="0" smtClean="0"/>
          </a:p>
          <a:p>
            <a:r>
              <a:rPr lang="nb-NO" sz="2800" dirty="0" smtClean="0"/>
              <a:t>Digital </a:t>
            </a:r>
            <a:r>
              <a:rPr lang="nb-NO" sz="2800" dirty="0" err="1" smtClean="0"/>
              <a:t>stalking</a:t>
            </a:r>
            <a:endParaRPr lang="nb-NO" sz="2800" dirty="0" smtClean="0"/>
          </a:p>
          <a:p>
            <a:r>
              <a:rPr lang="nb-NO" sz="2800" dirty="0" err="1" smtClean="0"/>
              <a:t>Collective</a:t>
            </a:r>
            <a:r>
              <a:rPr lang="nb-NO" sz="2800" dirty="0" smtClean="0"/>
              <a:t> </a:t>
            </a:r>
            <a:r>
              <a:rPr lang="nb-NO" sz="2800" dirty="0" err="1" smtClean="0"/>
              <a:t>harassment</a:t>
            </a:r>
            <a:r>
              <a:rPr lang="nb-NO" sz="2800" dirty="0" smtClean="0"/>
              <a:t> and </a:t>
            </a:r>
            <a:r>
              <a:rPr lang="nb-NO" sz="2800" dirty="0" err="1" smtClean="0"/>
              <a:t>threats</a:t>
            </a:r>
            <a:r>
              <a:rPr lang="nb-NO" sz="2800" dirty="0" smtClean="0"/>
              <a:t> (online gamers)</a:t>
            </a:r>
          </a:p>
          <a:p>
            <a:r>
              <a:rPr lang="nb-NO" sz="2800" dirty="0" err="1" smtClean="0"/>
              <a:t>Creep</a:t>
            </a:r>
            <a:r>
              <a:rPr lang="nb-NO" sz="2800" dirty="0" smtClean="0"/>
              <a:t> </a:t>
            </a:r>
            <a:r>
              <a:rPr lang="nb-NO" sz="2800" dirty="0" err="1" smtClean="0"/>
              <a:t>shots</a:t>
            </a:r>
            <a:endParaRPr lang="nb-NO" sz="2800" dirty="0" smtClean="0"/>
          </a:p>
          <a:p>
            <a:r>
              <a:rPr lang="nb-NO" sz="2800" dirty="0" smtClean="0"/>
              <a:t>Non-</a:t>
            </a:r>
            <a:r>
              <a:rPr lang="nb-NO" sz="2800" dirty="0" err="1" smtClean="0"/>
              <a:t>consensual</a:t>
            </a:r>
            <a:r>
              <a:rPr lang="nb-NO" sz="2800" dirty="0" smtClean="0"/>
              <a:t> digital </a:t>
            </a:r>
            <a:r>
              <a:rPr lang="nb-NO" sz="2800" dirty="0" err="1" smtClean="0"/>
              <a:t>spreading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private </a:t>
            </a:r>
            <a:r>
              <a:rPr lang="nb-NO" sz="2800" dirty="0" err="1" smtClean="0"/>
              <a:t>pictures</a:t>
            </a:r>
            <a:r>
              <a:rPr lang="nb-NO" sz="2800" dirty="0" smtClean="0"/>
              <a:t> </a:t>
            </a:r>
          </a:p>
          <a:p>
            <a:r>
              <a:rPr lang="nb-NO" sz="2800" dirty="0" err="1" smtClean="0"/>
              <a:t>Disemmination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such</a:t>
            </a:r>
            <a:r>
              <a:rPr lang="nb-NO" sz="2800" dirty="0" smtClean="0"/>
              <a:t> </a:t>
            </a:r>
            <a:r>
              <a:rPr lang="nb-NO" sz="2800" dirty="0" err="1" smtClean="0"/>
              <a:t>pictures</a:t>
            </a:r>
            <a:r>
              <a:rPr lang="nb-NO" sz="2800" dirty="0" smtClean="0"/>
              <a:t> </a:t>
            </a:r>
            <a:r>
              <a:rPr lang="nb-NO" sz="2800" dirty="0" err="1" smtClean="0"/>
              <a:t>on</a:t>
            </a:r>
            <a:r>
              <a:rPr lang="nb-NO" sz="2800" dirty="0" smtClean="0"/>
              <a:t> male forums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62253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Girls and </a:t>
            </a:r>
            <a:r>
              <a:rPr lang="nb-NO" dirty="0" err="1" smtClean="0"/>
              <a:t>young</a:t>
            </a:r>
            <a:r>
              <a:rPr lang="nb-NO" dirty="0" smtClean="0"/>
              <a:t> </a:t>
            </a:r>
            <a:r>
              <a:rPr lang="nb-NO" dirty="0" err="1" smtClean="0"/>
              <a:t>women</a:t>
            </a:r>
            <a:r>
              <a:rPr lang="nb-NO" dirty="0" smtClean="0"/>
              <a:t> part. </a:t>
            </a:r>
            <a:r>
              <a:rPr lang="nb-NO" dirty="0" err="1" smtClean="0"/>
              <a:t>volnurable</a:t>
            </a:r>
            <a:endParaRPr lang="nb-NO" dirty="0" smtClean="0"/>
          </a:p>
        </p:txBody>
      </p:sp>
      <p:sp>
        <p:nvSpPr>
          <p:cNvPr id="63491" name="Plassholder for innhold 2"/>
          <p:cNvSpPr>
            <a:spLocks noGrp="1"/>
          </p:cNvSpPr>
          <p:nvPr>
            <p:ph idx="1"/>
          </p:nvPr>
        </p:nvSpPr>
        <p:spPr>
          <a:xfrm>
            <a:off x="395536" y="1484784"/>
            <a:ext cx="8062664" cy="46112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prevalence</a:t>
            </a:r>
            <a:endParaRPr lang="nb-NO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 smtClean="0"/>
              <a:t>School an </a:t>
            </a:r>
            <a:r>
              <a:rPr lang="nb-NO" dirty="0" err="1" smtClean="0"/>
              <a:t>important</a:t>
            </a:r>
            <a:r>
              <a:rPr lang="nb-NO" dirty="0" smtClean="0"/>
              <a:t> arena; </a:t>
            </a:r>
            <a:r>
              <a:rPr lang="nb-NO" dirty="0" err="1" smtClean="0"/>
              <a:t>much</a:t>
            </a:r>
            <a:r>
              <a:rPr lang="nb-NO" dirty="0" smtClean="0"/>
              <a:t> </a:t>
            </a:r>
            <a:r>
              <a:rPr lang="nb-NO" dirty="0" err="1" smtClean="0"/>
              <a:t>takes</a:t>
            </a:r>
            <a:r>
              <a:rPr lang="nb-NO" dirty="0" smtClean="0"/>
              <a:t> </a:t>
            </a:r>
            <a:r>
              <a:rPr lang="nb-NO" dirty="0" err="1" smtClean="0"/>
              <a:t>place</a:t>
            </a:r>
            <a:r>
              <a:rPr lang="nb-NO" dirty="0" smtClean="0"/>
              <a:t> </a:t>
            </a:r>
            <a:r>
              <a:rPr lang="nb-NO" dirty="0" err="1" smtClean="0"/>
              <a:t>here</a:t>
            </a:r>
            <a:endParaRPr lang="nb-NO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 err="1" smtClean="0"/>
              <a:t>What</a:t>
            </a:r>
            <a:r>
              <a:rPr lang="nb-NO" dirty="0" smtClean="0"/>
              <a:t> starts </a:t>
            </a:r>
            <a:r>
              <a:rPr lang="nb-NO" dirty="0" err="1" smtClean="0"/>
              <a:t>outside</a:t>
            </a:r>
            <a:r>
              <a:rPr lang="nb-NO" dirty="0" smtClean="0"/>
              <a:t> </a:t>
            </a:r>
            <a:r>
              <a:rPr lang="nb-NO" dirty="0" err="1" smtClean="0"/>
              <a:t>school</a:t>
            </a:r>
            <a:r>
              <a:rPr lang="nb-NO" dirty="0" smtClean="0"/>
              <a:t> </a:t>
            </a:r>
            <a:r>
              <a:rPr lang="nb-NO" dirty="0" err="1" smtClean="0"/>
              <a:t>continues</a:t>
            </a:r>
            <a:r>
              <a:rPr lang="nb-NO" dirty="0" smtClean="0"/>
              <a:t> in </a:t>
            </a:r>
            <a:r>
              <a:rPr lang="nb-NO" dirty="0" err="1" smtClean="0"/>
              <a:t>school</a:t>
            </a:r>
            <a:endParaRPr lang="nb-NO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 err="1" smtClean="0"/>
              <a:t>What</a:t>
            </a:r>
            <a:r>
              <a:rPr lang="nb-NO" dirty="0" smtClean="0"/>
              <a:t> starts in </a:t>
            </a:r>
            <a:r>
              <a:rPr lang="nb-NO" dirty="0" err="1" smtClean="0"/>
              <a:t>school</a:t>
            </a:r>
            <a:r>
              <a:rPr lang="nb-NO" dirty="0" smtClean="0"/>
              <a:t> </a:t>
            </a:r>
            <a:r>
              <a:rPr lang="nb-NO" dirty="0" err="1" smtClean="0"/>
              <a:t>continues</a:t>
            </a:r>
            <a:r>
              <a:rPr lang="nb-NO" dirty="0" smtClean="0"/>
              <a:t> </a:t>
            </a:r>
            <a:r>
              <a:rPr lang="nb-NO" dirty="0" err="1" smtClean="0"/>
              <a:t>outside</a:t>
            </a:r>
            <a:r>
              <a:rPr lang="nb-NO" dirty="0" smtClean="0"/>
              <a:t> </a:t>
            </a:r>
            <a:r>
              <a:rPr lang="nb-NO" dirty="0" err="1" smtClean="0"/>
              <a:t>school</a:t>
            </a:r>
            <a:r>
              <a:rPr lang="nb-NO" dirty="0" smtClean="0"/>
              <a:t> (</a:t>
            </a:r>
            <a:r>
              <a:rPr lang="nb-NO" dirty="0" err="1" smtClean="0"/>
              <a:t>social</a:t>
            </a:r>
            <a:r>
              <a:rPr lang="nb-NO" dirty="0" smtClean="0"/>
              <a:t> media)</a:t>
            </a:r>
            <a:endParaRPr lang="nb-NO" dirty="0"/>
          </a:p>
        </p:txBody>
      </p:sp>
      <p:sp>
        <p:nvSpPr>
          <p:cNvPr id="63492" name="Plassholder for lysbilde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9pPr>
          </a:lstStyle>
          <a:p>
            <a:fld id="{AEF63994-B802-41A3-8CEA-E5B77552B7BA}" type="slidenum">
              <a:rPr lang="en-US" sz="1000" smtClean="0">
                <a:solidFill>
                  <a:srgbClr val="FFFFFF"/>
                </a:solidFill>
              </a:rPr>
              <a:pPr/>
              <a:t>5</a:t>
            </a:fld>
            <a:endParaRPr lang="en-US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School as an arena for VAG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Particular</a:t>
            </a:r>
            <a:r>
              <a:rPr lang="nb-NO" dirty="0" smtClean="0"/>
              <a:t> for Norway: </a:t>
            </a:r>
            <a:r>
              <a:rPr lang="nb-NO" dirty="0" err="1" smtClean="0"/>
              <a:t>upper</a:t>
            </a:r>
            <a:r>
              <a:rPr lang="nb-NO" dirty="0" smtClean="0"/>
              <a:t> </a:t>
            </a:r>
            <a:r>
              <a:rPr lang="nb-NO" dirty="0" err="1" smtClean="0"/>
              <a:t>secondary</a:t>
            </a:r>
            <a:r>
              <a:rPr lang="nb-NO" dirty="0" smtClean="0"/>
              <a:t> </a:t>
            </a:r>
            <a:r>
              <a:rPr lang="nb-NO" dirty="0" err="1" smtClean="0"/>
              <a:t>graduation</a:t>
            </a:r>
            <a:r>
              <a:rPr lang="nb-NO" dirty="0" smtClean="0"/>
              <a:t> </a:t>
            </a:r>
            <a:r>
              <a:rPr lang="nb-NO" dirty="0" err="1" smtClean="0"/>
              <a:t>celebration</a:t>
            </a:r>
            <a:r>
              <a:rPr lang="nb-NO" dirty="0" smtClean="0"/>
              <a:t> (</a:t>
            </a:r>
            <a:r>
              <a:rPr lang="nb-NO" dirty="0" err="1" smtClean="0"/>
              <a:t>songs</a:t>
            </a:r>
            <a:r>
              <a:rPr lang="nb-NO" dirty="0" smtClean="0"/>
              <a:t>, </a:t>
            </a:r>
            <a:r>
              <a:rPr lang="nb-NO" dirty="0" err="1" smtClean="0"/>
              <a:t>paraphernalia</a:t>
            </a:r>
            <a:r>
              <a:rPr lang="nb-NO" dirty="0" smtClean="0"/>
              <a:t>, «rape-</a:t>
            </a:r>
            <a:r>
              <a:rPr lang="nb-NO" dirty="0" err="1" smtClean="0"/>
              <a:t>cultures</a:t>
            </a:r>
            <a:r>
              <a:rPr lang="nb-NO" dirty="0" smtClean="0"/>
              <a:t>», </a:t>
            </a:r>
            <a:r>
              <a:rPr lang="nb-NO" dirty="0" err="1" smtClean="0"/>
              <a:t>extensive</a:t>
            </a:r>
            <a:r>
              <a:rPr lang="nb-NO" dirty="0" smtClean="0"/>
              <a:t> </a:t>
            </a:r>
            <a:r>
              <a:rPr lang="nb-NO" dirty="0" err="1" smtClean="0"/>
              <a:t>sexual</a:t>
            </a:r>
            <a:r>
              <a:rPr lang="nb-NO" dirty="0" smtClean="0"/>
              <a:t> </a:t>
            </a:r>
            <a:r>
              <a:rPr lang="nb-NO" dirty="0" err="1" smtClean="0"/>
              <a:t>harassment</a:t>
            </a:r>
            <a:r>
              <a:rPr lang="nb-NO" dirty="0" smtClean="0"/>
              <a:t>)</a:t>
            </a:r>
          </a:p>
          <a:p>
            <a:r>
              <a:rPr lang="nb-NO" dirty="0" smtClean="0"/>
              <a:t>Buddy systems for </a:t>
            </a:r>
            <a:r>
              <a:rPr lang="nb-NO" dirty="0" err="1" smtClean="0"/>
              <a:t>new</a:t>
            </a:r>
            <a:r>
              <a:rPr lang="nb-NO" dirty="0" smtClean="0"/>
              <a:t> students</a:t>
            </a:r>
          </a:p>
          <a:p>
            <a:r>
              <a:rPr lang="nb-NO" dirty="0" err="1" smtClean="0"/>
              <a:t>Closed</a:t>
            </a:r>
            <a:r>
              <a:rPr lang="nb-NO" dirty="0" smtClean="0"/>
              <a:t> </a:t>
            </a:r>
            <a:r>
              <a:rPr lang="nb-NO" dirty="0" err="1" smtClean="0"/>
              <a:t>internet</a:t>
            </a:r>
            <a:r>
              <a:rPr lang="nb-NO" dirty="0" smtClean="0"/>
              <a:t> forums </a:t>
            </a:r>
            <a:r>
              <a:rPr lang="nb-NO" dirty="0" err="1" smtClean="0"/>
              <a:t>hosted</a:t>
            </a:r>
            <a:r>
              <a:rPr lang="nb-NO" dirty="0" smtClean="0"/>
              <a:t> by male students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46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err="1" smtClean="0"/>
              <a:t>What</a:t>
            </a:r>
            <a:r>
              <a:rPr lang="nb-NO" sz="3600" dirty="0" smtClean="0"/>
              <a:t> </a:t>
            </a:r>
            <a:r>
              <a:rPr lang="nb-NO" sz="3600" dirty="0" err="1" smtClean="0"/>
              <a:t>can</a:t>
            </a:r>
            <a:r>
              <a:rPr lang="nb-NO" sz="3600" dirty="0" smtClean="0"/>
              <a:t> </a:t>
            </a:r>
            <a:r>
              <a:rPr lang="nb-NO" sz="3600" dirty="0" err="1" smtClean="0"/>
              <a:t>schools</a:t>
            </a:r>
            <a:r>
              <a:rPr lang="nb-NO" sz="3600" dirty="0" smtClean="0"/>
              <a:t> do?</a:t>
            </a:r>
          </a:p>
        </p:txBody>
      </p:sp>
      <p:sp>
        <p:nvSpPr>
          <p:cNvPr id="63491" name="Plassholder for innhold 2"/>
          <p:cNvSpPr>
            <a:spLocks noGrp="1"/>
          </p:cNvSpPr>
          <p:nvPr>
            <p:ph idx="1"/>
          </p:nvPr>
        </p:nvSpPr>
        <p:spPr>
          <a:xfrm>
            <a:off x="395536" y="1484784"/>
            <a:ext cx="8062664" cy="461121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/>
              <a:t>The </a:t>
            </a:r>
            <a:r>
              <a:rPr lang="en-AU" sz="2400" dirty="0" err="1" smtClean="0"/>
              <a:t>ombud’s</a:t>
            </a:r>
            <a:r>
              <a:rPr lang="en-AU" sz="2400" dirty="0" smtClean="0"/>
              <a:t> recommendations – hate speech: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s</a:t>
            </a:r>
            <a:r>
              <a:rPr lang="en-AU" sz="2400" dirty="0" smtClean="0"/>
              <a:t>hould be a topic in teaching that includes issues of democracy, equality and the use of digital media (</a:t>
            </a:r>
            <a:r>
              <a:rPr lang="en-AU" sz="2400" dirty="0" err="1" smtClean="0"/>
              <a:t>i.e</a:t>
            </a:r>
            <a:r>
              <a:rPr lang="en-AU" sz="2400" dirty="0" smtClean="0"/>
              <a:t> use the education system’s own knowledge objectives)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i</a:t>
            </a:r>
            <a:r>
              <a:rPr lang="en-AU" sz="2400" dirty="0" smtClean="0"/>
              <a:t>nclude work against hate speech into existing bullying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s</a:t>
            </a:r>
            <a:r>
              <a:rPr lang="en-AU" sz="2400" dirty="0" smtClean="0"/>
              <a:t>trengthen services provided to schools (such as the </a:t>
            </a:r>
            <a:r>
              <a:rPr lang="en-AU" sz="2400" dirty="0" err="1" smtClean="0"/>
              <a:t>Dembra</a:t>
            </a:r>
            <a:r>
              <a:rPr lang="en-AU" sz="2400" dirty="0" smtClean="0"/>
              <a:t> project)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Include hate speech as topic in vocational training/education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sp>
        <p:nvSpPr>
          <p:cNvPr id="63492" name="Plassholder for lysbilde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96" charset="-128"/>
              </a:defRPr>
            </a:lvl9pPr>
          </a:lstStyle>
          <a:p>
            <a:fld id="{AEF63994-B802-41A3-8CEA-E5B77552B7BA}" type="slidenum">
              <a:rPr lang="en-US" sz="1000" smtClean="0">
                <a:solidFill>
                  <a:srgbClr val="FFFFFF"/>
                </a:solidFill>
              </a:rPr>
              <a:pPr/>
              <a:t>7</a:t>
            </a:fld>
            <a:endParaRPr lang="en-US" sz="1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Physical sexual </a:t>
            </a:r>
            <a:r>
              <a:rPr lang="en-AU" dirty="0"/>
              <a:t>violence</a:t>
            </a:r>
            <a:br>
              <a:rPr lang="en-AU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Establish</a:t>
            </a:r>
            <a:r>
              <a:rPr lang="nb-NO" dirty="0" smtClean="0"/>
              <a:t> a </a:t>
            </a:r>
            <a:r>
              <a:rPr lang="nb-NO" dirty="0" err="1" smtClean="0"/>
              <a:t>low-threshold</a:t>
            </a:r>
            <a:r>
              <a:rPr lang="nb-NO" dirty="0" smtClean="0"/>
              <a:t> service for </a:t>
            </a:r>
            <a:r>
              <a:rPr lang="nb-NO" dirty="0" err="1" smtClean="0"/>
              <a:t>sexual</a:t>
            </a:r>
            <a:r>
              <a:rPr lang="nb-NO" dirty="0" smtClean="0"/>
              <a:t> </a:t>
            </a:r>
            <a:r>
              <a:rPr lang="nb-NO" dirty="0" err="1" smtClean="0"/>
              <a:t>harassment</a:t>
            </a:r>
            <a:r>
              <a:rPr lang="nb-NO" dirty="0" smtClean="0"/>
              <a:t> cases</a:t>
            </a:r>
          </a:p>
          <a:p>
            <a:r>
              <a:rPr lang="nb-NO" dirty="0" err="1" smtClean="0"/>
              <a:t>Develop</a:t>
            </a:r>
            <a:r>
              <a:rPr lang="nb-NO" dirty="0" smtClean="0"/>
              <a:t> </a:t>
            </a:r>
            <a:r>
              <a:rPr lang="nb-NO" dirty="0" err="1" smtClean="0"/>
              <a:t>national</a:t>
            </a:r>
            <a:r>
              <a:rPr lang="nb-NO" dirty="0" smtClean="0"/>
              <a:t> minimum standards for sex </a:t>
            </a:r>
            <a:r>
              <a:rPr lang="nb-NO" dirty="0" err="1" smtClean="0"/>
              <a:t>education</a:t>
            </a:r>
            <a:r>
              <a:rPr lang="nb-NO" dirty="0" smtClean="0"/>
              <a:t> in </a:t>
            </a:r>
            <a:r>
              <a:rPr lang="nb-NO" dirty="0" err="1" smtClean="0"/>
              <a:t>primary</a:t>
            </a:r>
            <a:r>
              <a:rPr lang="nb-NO" dirty="0" smtClean="0"/>
              <a:t> and </a:t>
            </a:r>
            <a:r>
              <a:rPr lang="nb-NO" dirty="0" err="1" smtClean="0"/>
              <a:t>secondary</a:t>
            </a:r>
            <a:r>
              <a:rPr lang="nb-NO" dirty="0" smtClean="0"/>
              <a:t> </a:t>
            </a:r>
            <a:r>
              <a:rPr lang="nb-NO" dirty="0" err="1" smtClean="0"/>
              <a:t>school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address</a:t>
            </a:r>
            <a:r>
              <a:rPr lang="nb-NO" dirty="0" smtClean="0"/>
              <a:t> </a:t>
            </a:r>
            <a:r>
              <a:rPr lang="nb-NO" dirty="0" err="1" smtClean="0"/>
              <a:t>topics</a:t>
            </a:r>
            <a:r>
              <a:rPr lang="nb-NO" dirty="0" smtClean="0"/>
              <a:t> and </a:t>
            </a:r>
            <a:r>
              <a:rPr lang="nb-NO" dirty="0" err="1" smtClean="0"/>
              <a:t>knowledge</a:t>
            </a:r>
            <a:r>
              <a:rPr lang="nb-NO" dirty="0" smtClean="0"/>
              <a:t> </a:t>
            </a:r>
            <a:r>
              <a:rPr lang="nb-NO" dirty="0" err="1" smtClean="0"/>
              <a:t>objectives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reflect</a:t>
            </a:r>
            <a:r>
              <a:rPr lang="nb-NO" dirty="0" smtClean="0"/>
              <a:t> </a:t>
            </a:r>
            <a:r>
              <a:rPr lang="nb-NO" dirty="0" err="1" smtClean="0"/>
              <a:t>developments</a:t>
            </a:r>
            <a:r>
              <a:rPr lang="nb-NO" dirty="0" smtClean="0"/>
              <a:t> in </a:t>
            </a:r>
            <a:r>
              <a:rPr lang="nb-NO" dirty="0" err="1" smtClean="0"/>
              <a:t>society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285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Digital </a:t>
            </a:r>
            <a:r>
              <a:rPr lang="en-AU" dirty="0" smtClean="0"/>
              <a:t>violence against w &amp; g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800" dirty="0" err="1" smtClean="0"/>
              <a:t>Again</a:t>
            </a:r>
            <a:r>
              <a:rPr lang="nb-NO" sz="2800" dirty="0" smtClean="0"/>
              <a:t>, </a:t>
            </a:r>
            <a:r>
              <a:rPr lang="nb-NO" sz="2800" dirty="0" err="1" smtClean="0"/>
              <a:t>better</a:t>
            </a:r>
            <a:r>
              <a:rPr lang="nb-NO" sz="2800" dirty="0" smtClean="0"/>
              <a:t> more </a:t>
            </a:r>
            <a:r>
              <a:rPr lang="nb-NO" sz="2800" dirty="0" err="1" smtClean="0"/>
              <a:t>updated</a:t>
            </a:r>
            <a:r>
              <a:rPr lang="nb-NO" sz="2800" dirty="0" smtClean="0"/>
              <a:t> sex 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 err="1" smtClean="0"/>
              <a:t>Particular</a:t>
            </a:r>
            <a:r>
              <a:rPr lang="nb-NO" sz="2800" dirty="0" smtClean="0"/>
              <a:t> </a:t>
            </a:r>
            <a:r>
              <a:rPr lang="nb-NO" sz="2800" dirty="0" err="1" smtClean="0"/>
              <a:t>focus</a:t>
            </a:r>
            <a:r>
              <a:rPr lang="nb-NO" sz="2800" dirty="0" smtClean="0"/>
              <a:t> </a:t>
            </a:r>
            <a:r>
              <a:rPr lang="nb-NO" sz="2800" dirty="0" err="1" smtClean="0"/>
              <a:t>on</a:t>
            </a:r>
            <a:r>
              <a:rPr lang="nb-NO" sz="2800" dirty="0" smtClean="0"/>
              <a:t>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role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social</a:t>
            </a:r>
            <a:r>
              <a:rPr lang="nb-NO" sz="2800" dirty="0" smtClean="0"/>
              <a:t> media</a:t>
            </a:r>
          </a:p>
          <a:p>
            <a:r>
              <a:rPr lang="nb-NO" sz="2800" dirty="0" err="1" smtClean="0"/>
              <a:t>Increase</a:t>
            </a:r>
            <a:r>
              <a:rPr lang="nb-NO" sz="2800" dirty="0" smtClean="0"/>
              <a:t> </a:t>
            </a:r>
            <a:r>
              <a:rPr lang="nb-NO" sz="2800" dirty="0" err="1" smtClean="0"/>
              <a:t>knowledge</a:t>
            </a:r>
            <a:r>
              <a:rPr lang="nb-NO" sz="2800" dirty="0" smtClean="0"/>
              <a:t> </a:t>
            </a:r>
            <a:r>
              <a:rPr lang="nb-NO" sz="2800" dirty="0" err="1" smtClean="0"/>
              <a:t>about</a:t>
            </a:r>
            <a:r>
              <a:rPr lang="nb-NO" sz="2800" dirty="0" smtClean="0"/>
              <a:t> different forms </a:t>
            </a:r>
            <a:r>
              <a:rPr lang="nb-NO" sz="2800" dirty="0" err="1" smtClean="0"/>
              <a:t>of</a:t>
            </a:r>
            <a:r>
              <a:rPr lang="nb-NO" sz="2800" dirty="0" smtClean="0"/>
              <a:t> digital </a:t>
            </a:r>
            <a:r>
              <a:rPr lang="nb-NO" sz="2800" dirty="0" err="1" smtClean="0"/>
              <a:t>violence</a:t>
            </a:r>
            <a:r>
              <a:rPr lang="nb-NO" sz="2800" dirty="0" smtClean="0"/>
              <a:t>, </a:t>
            </a:r>
            <a:r>
              <a:rPr lang="nb-NO" sz="2800" dirty="0" err="1" smtClean="0"/>
              <a:t>harassment</a:t>
            </a:r>
            <a:r>
              <a:rPr lang="nb-NO" sz="2800" dirty="0" smtClean="0"/>
              <a:t> and </a:t>
            </a:r>
            <a:r>
              <a:rPr lang="nb-NO" sz="2800" dirty="0" err="1" smtClean="0"/>
              <a:t>abuse</a:t>
            </a:r>
            <a:endParaRPr lang="nb-NO" sz="2800" dirty="0"/>
          </a:p>
          <a:p>
            <a:pPr marL="0" indent="0">
              <a:buNone/>
            </a:pPr>
            <a:r>
              <a:rPr lang="nb-NO" sz="2800" dirty="0" err="1" smtClean="0"/>
              <a:t>Also</a:t>
            </a:r>
            <a:r>
              <a:rPr lang="nb-NO" sz="2800" dirty="0" smtClean="0"/>
              <a:t>: </a:t>
            </a:r>
          </a:p>
          <a:p>
            <a:r>
              <a:rPr lang="nb-NO" sz="2800" dirty="0" err="1" smtClean="0"/>
              <a:t>Strengthen</a:t>
            </a:r>
            <a:r>
              <a:rPr lang="nb-NO" sz="2800" dirty="0" smtClean="0"/>
              <a:t> </a:t>
            </a:r>
            <a:r>
              <a:rPr lang="nb-NO" sz="2800" dirty="0" err="1" smtClean="0"/>
              <a:t>school</a:t>
            </a:r>
            <a:r>
              <a:rPr lang="nb-NO" sz="2800" dirty="0" smtClean="0"/>
              <a:t> </a:t>
            </a:r>
            <a:r>
              <a:rPr lang="nb-NO" sz="2800" dirty="0" err="1" smtClean="0"/>
              <a:t>health</a:t>
            </a:r>
            <a:r>
              <a:rPr lang="nb-NO" sz="2800" dirty="0" smtClean="0"/>
              <a:t> services </a:t>
            </a:r>
            <a:r>
              <a:rPr lang="nb-NO" sz="2800" dirty="0" err="1" smtClean="0"/>
              <a:t>on</a:t>
            </a:r>
            <a:r>
              <a:rPr lang="nb-NO" sz="2800" dirty="0" smtClean="0"/>
              <a:t> all forms </a:t>
            </a:r>
            <a:r>
              <a:rPr lang="nb-NO" sz="2800" dirty="0" err="1" smtClean="0"/>
              <a:t>of</a:t>
            </a:r>
            <a:r>
              <a:rPr lang="nb-NO" sz="2800" dirty="0" smtClean="0"/>
              <a:t> VAWG; </a:t>
            </a:r>
            <a:r>
              <a:rPr lang="nb-NO" sz="2800" dirty="0" err="1" smtClean="0"/>
              <a:t>knowledge</a:t>
            </a:r>
            <a:r>
              <a:rPr lang="nb-NO" sz="2800" dirty="0" smtClean="0"/>
              <a:t> + </a:t>
            </a:r>
            <a:r>
              <a:rPr lang="nb-NO" sz="2800" dirty="0" err="1" smtClean="0"/>
              <a:t>capacity</a:t>
            </a:r>
            <a:endParaRPr lang="nb-NO" sz="2800" dirty="0" smtClean="0"/>
          </a:p>
          <a:p>
            <a:r>
              <a:rPr lang="nb-NO" sz="2800" dirty="0"/>
              <a:t>Introduce </a:t>
            </a:r>
            <a:r>
              <a:rPr lang="nb-NO" sz="2800" dirty="0" err="1"/>
              <a:t>compulsory</a:t>
            </a:r>
            <a:r>
              <a:rPr lang="nb-NO" sz="2800" dirty="0"/>
              <a:t> </a:t>
            </a:r>
            <a:r>
              <a:rPr lang="nb-NO" sz="2800" dirty="0" err="1"/>
              <a:t>education</a:t>
            </a:r>
            <a:r>
              <a:rPr lang="nb-NO" sz="2800" dirty="0"/>
              <a:t> </a:t>
            </a:r>
            <a:r>
              <a:rPr lang="nb-NO" sz="2800" dirty="0" err="1" smtClean="0"/>
              <a:t>on</a:t>
            </a:r>
            <a:r>
              <a:rPr lang="nb-NO" sz="2800" dirty="0" smtClean="0"/>
              <a:t> digital </a:t>
            </a:r>
            <a:r>
              <a:rPr lang="nb-NO" sz="2800" dirty="0" err="1" smtClean="0"/>
              <a:t>violence</a:t>
            </a:r>
            <a:r>
              <a:rPr lang="nb-NO" sz="2800" dirty="0" smtClean="0"/>
              <a:t> in </a:t>
            </a:r>
            <a:r>
              <a:rPr lang="nb-NO" sz="2800" dirty="0" err="1" smtClean="0"/>
              <a:t>vocational</a:t>
            </a:r>
            <a:r>
              <a:rPr lang="nb-NO" sz="2800" dirty="0" smtClean="0"/>
              <a:t> training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9895472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5F0D77"/>
      </a:accent1>
      <a:accent2>
        <a:srgbClr val="E87A17"/>
      </a:accent2>
      <a:accent3>
        <a:srgbClr val="FFFFFF"/>
      </a:accent3>
      <a:accent4>
        <a:srgbClr val="000000"/>
      </a:accent4>
      <a:accent5>
        <a:srgbClr val="B6AABD"/>
      </a:accent5>
      <a:accent6>
        <a:srgbClr val="D26E14"/>
      </a:accent6>
      <a:hlink>
        <a:srgbClr val="B4B914"/>
      </a:hlink>
      <a:folHlink>
        <a:srgbClr val="828282"/>
      </a:folHlink>
    </a:clrScheme>
    <a:fontScheme name="LDO_PPT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96" charset="-128"/>
          </a:defRPr>
        </a:defPPr>
      </a:lstStyle>
    </a:lnDef>
  </a:objectDefaults>
  <a:extraClrSchemeLst>
    <a:extraClrScheme>
      <a:clrScheme name="LDO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5F0D77"/>
      </a:accent1>
      <a:accent2>
        <a:srgbClr val="E87A17"/>
      </a:accent2>
      <a:accent3>
        <a:srgbClr val="FFFFFF"/>
      </a:accent3>
      <a:accent4>
        <a:srgbClr val="000000"/>
      </a:accent4>
      <a:accent5>
        <a:srgbClr val="B6AABD"/>
      </a:accent5>
      <a:accent6>
        <a:srgbClr val="D26E14"/>
      </a:accent6>
      <a:hlink>
        <a:srgbClr val="B4B914"/>
      </a:hlink>
      <a:folHlink>
        <a:srgbClr val="828282"/>
      </a:folHlink>
    </a:clrScheme>
    <a:fontScheme name="blank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96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1664</TotalTime>
  <Words>1148</Words>
  <Application>Microsoft Office PowerPoint</Application>
  <PresentationFormat>Skjermfremvisning (4:3)</PresentationFormat>
  <Paragraphs>162</Paragraphs>
  <Slides>34</Slides>
  <Notes>23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34</vt:i4>
      </vt:variant>
    </vt:vector>
  </HeadingPairs>
  <TitlesOfParts>
    <vt:vector size="40" baseType="lpstr">
      <vt:lpstr>Arial</vt:lpstr>
      <vt:lpstr>Times</vt:lpstr>
      <vt:lpstr>Wingdings</vt:lpstr>
      <vt:lpstr>ヒラギノ角ゴ Pro W3</vt:lpstr>
      <vt:lpstr>blank</vt:lpstr>
      <vt:lpstr>1_blank</vt:lpstr>
      <vt:lpstr>The School – An Arena for Promoting Gender Equality</vt:lpstr>
      <vt:lpstr>VAWG and hate speech– obstacles to GE</vt:lpstr>
      <vt:lpstr>Hate Speech against women and girls </vt:lpstr>
      <vt:lpstr>Digital VAWG includes acts such as: </vt:lpstr>
      <vt:lpstr>Girls and young women part. volnurable</vt:lpstr>
      <vt:lpstr>School as an arena for VAG</vt:lpstr>
      <vt:lpstr>What can schools do?</vt:lpstr>
      <vt:lpstr>Physical sexual violence </vt:lpstr>
      <vt:lpstr>Digital violence against w &amp; g </vt:lpstr>
      <vt:lpstr>PowerPoint-presentasjon</vt:lpstr>
      <vt:lpstr>These Social Harms of Hate Speech  are Not Discussed  </vt:lpstr>
      <vt:lpstr>The Debate about Freedom of Expression Has Blinded Us </vt:lpstr>
      <vt:lpstr>Undue Reliance Upon the «Troll will Disintegrate» Belief </vt:lpstr>
      <vt:lpstr>Is there any evidence that the Troll will Disintegrate in the sun? </vt:lpstr>
      <vt:lpstr>National strategies to Counter the Social Harm of Hate Speech  </vt:lpstr>
      <vt:lpstr>National strategies to Counter the Social Harm of Hate Speech  (# 2)  </vt:lpstr>
      <vt:lpstr>CSW event on lawful gbhs online</vt:lpstr>
      <vt:lpstr>Cyber-harassment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What we achieved</vt:lpstr>
      <vt:lpstr>Follow-up conference</vt:lpstr>
      <vt:lpstr>Issues to be addressed include:</vt:lpstr>
      <vt:lpstr>Increased focus on VAW &amp; ICT</vt:lpstr>
    </vt:vector>
  </TitlesOfParts>
  <Company>LDO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Rights</dc:title>
  <dc:creator>ronald.craig</dc:creator>
  <cp:lastModifiedBy>Taran Knudstad</cp:lastModifiedBy>
  <cp:revision>164</cp:revision>
  <cp:lastPrinted>2014-12-10T14:09:40Z</cp:lastPrinted>
  <dcterms:created xsi:type="dcterms:W3CDTF">2010-11-05T07:58:41Z</dcterms:created>
  <dcterms:modified xsi:type="dcterms:W3CDTF">2017-04-05T07:20:31Z</dcterms:modified>
</cp:coreProperties>
</file>