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4" r:id="rId2"/>
    <p:sldId id="260" r:id="rId3"/>
    <p:sldId id="272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5" r:id="rId21"/>
    <p:sldId id="290" r:id="rId22"/>
    <p:sldId id="291" r:id="rId23"/>
    <p:sldId id="292" r:id="rId24"/>
    <p:sldId id="293" r:id="rId25"/>
    <p:sldId id="306" r:id="rId26"/>
    <p:sldId id="308" r:id="rId27"/>
    <p:sldId id="294" r:id="rId28"/>
    <p:sldId id="295" r:id="rId29"/>
    <p:sldId id="296" r:id="rId30"/>
    <p:sldId id="298" r:id="rId31"/>
    <p:sldId id="299" r:id="rId32"/>
    <p:sldId id="302" r:id="rId33"/>
    <p:sldId id="300" r:id="rId34"/>
    <p:sldId id="307" r:id="rId35"/>
  </p:sldIdLst>
  <p:sldSz cx="17567275" cy="9864725"/>
  <p:notesSz cx="6858000" cy="9144000"/>
  <p:defaultTextStyle>
    <a:defPPr>
      <a:defRPr lang="nb-NO"/>
    </a:defPPr>
    <a:lvl1pPr marL="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pos="55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3A5"/>
    <a:srgbClr val="C4A87C"/>
    <a:srgbClr val="B38F54"/>
    <a:srgbClr val="F0F0F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5" autoAdjust="0"/>
    <p:restoredTop sz="95261" autoAdjust="0"/>
  </p:normalViewPr>
  <p:slideViewPr>
    <p:cSldViewPr snapToGrid="0">
      <p:cViewPr varScale="1">
        <p:scale>
          <a:sx n="78" d="100"/>
          <a:sy n="78" d="100"/>
        </p:scale>
        <p:origin x="744" y="90"/>
      </p:cViewPr>
      <p:guideLst>
        <p:guide orient="horz" pos="3107"/>
        <p:guide pos="5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1704-8321-4E96-BC5D-3B04E90EE3D8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85800"/>
            <a:ext cx="610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E9B7D-B934-4DA4-8238-5B72B1A78B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6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491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5B94-5D2E-4C64-83FE-38BF07F68E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6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46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04C6F-AB12-4A31-AC67-7096974B3C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3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9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5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0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3722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1584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0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12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633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255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54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D5237-8E12-4209-86C4-544911BB5783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8397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51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9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608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06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5B94-5D2E-4C64-83FE-38BF07F68E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1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2533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2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84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24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5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98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5B94-5D2E-4C64-83FE-38BF07F68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2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5B94-5D2E-4C64-83FE-38BF07F68E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567275" cy="9864725"/>
          </a:xfrm>
          <a:blipFill>
            <a:blip r:embed="rId2"/>
            <a:stretch>
              <a:fillRect/>
            </a:stretch>
          </a:blipFill>
        </p:spPr>
        <p:txBody>
          <a:bodyPr tIns="3240000" anchor="t" anchorCtr="1"/>
          <a:lstStyle>
            <a:lvl1pPr marL="0" indent="0">
              <a:buNone/>
              <a:defRPr baseline="0">
                <a:solidFill>
                  <a:schemeClr val="lt2"/>
                </a:solidFill>
              </a:defRPr>
            </a:lvl1pPr>
          </a:lstStyle>
          <a:p>
            <a:r>
              <a:rPr lang="nb-NO" dirty="0" smtClean="0"/>
              <a:t>Sett inn bilde via menyen: «Sett inn» -&gt; «Bilde»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lt2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 dirty="0" smtClean="0"/>
              <a:t>Sted </a:t>
            </a:r>
            <a:r>
              <a:rPr lang="nb-NO" dirty="0" err="1" smtClean="0"/>
              <a:t>dd.mm.åååå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4362505" y="3944433"/>
            <a:ext cx="8842266" cy="21762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smtClean="0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3" y="3384424"/>
            <a:ext cx="6570821" cy="900113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944243" y="4284537"/>
            <a:ext cx="6570821" cy="360044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9055133" y="3384424"/>
            <a:ext cx="6570821" cy="900113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9055133" y="4284537"/>
            <a:ext cx="6570821" cy="360044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942782" y="4060471"/>
            <a:ext cx="13681711" cy="882517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l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"/>
          </p:nvPr>
        </p:nvSpPr>
        <p:spPr>
          <a:xfrm>
            <a:off x="1942782" y="5607510"/>
            <a:ext cx="13681711" cy="1231702"/>
          </a:xfrm>
        </p:spPr>
        <p:txBody>
          <a:bodyPr>
            <a:normAutofit/>
          </a:bodyPr>
          <a:lstStyle>
            <a:lvl1pPr marL="0" indent="0" algn="ctr">
              <a:spcBef>
                <a:spcPts val="2000"/>
              </a:spcBef>
              <a:buNone/>
              <a:defRPr sz="2600" cap="all" baseline="0">
                <a:solidFill>
                  <a:schemeClr val="lt2"/>
                </a:solidFill>
                <a:latin typeface="+mj-lt"/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772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er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014502" y="2232279"/>
            <a:ext cx="5040630" cy="2520315"/>
          </a:xfrm>
          <a:prstGeom prst="rect">
            <a:avLst/>
          </a:prstGeom>
          <a:solidFill>
            <a:schemeClr val="accent3"/>
          </a:solidFill>
        </p:spPr>
        <p:txBody>
          <a:bodyPr lIns="396000" tIns="270000" rIns="396000" bIns="270000" anchor="ctr" anchorCtr="0"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tekst 1"/>
          <p:cNvSpPr>
            <a:spLocks noGrp="1"/>
          </p:cNvSpPr>
          <p:nvPr>
            <p:ph type="body" sz="quarter" idx="14"/>
          </p:nvPr>
        </p:nvSpPr>
        <p:spPr>
          <a:xfrm>
            <a:off x="9055132" y="2232279"/>
            <a:ext cx="5040630" cy="2520315"/>
          </a:xfrm>
          <a:prstGeom prst="rect">
            <a:avLst/>
          </a:prstGeom>
          <a:solidFill>
            <a:srgbClr val="B38F54"/>
          </a:solidFill>
        </p:spPr>
        <p:txBody>
          <a:bodyPr lIns="396000" tIns="270000" rIns="396000" bIns="270000" anchor="ctr" anchorCtr="0"/>
          <a:lstStyle>
            <a:lvl1pPr marL="0" indent="0" rtl="0">
              <a:buNone/>
              <a:defRPr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1"/>
          <p:cNvSpPr>
            <a:spLocks noGrp="1"/>
          </p:cNvSpPr>
          <p:nvPr>
            <p:ph type="body" sz="quarter" idx="15"/>
          </p:nvPr>
        </p:nvSpPr>
        <p:spPr>
          <a:xfrm>
            <a:off x="4014502" y="4752594"/>
            <a:ext cx="5040630" cy="2520315"/>
          </a:xfrm>
          <a:prstGeom prst="rect">
            <a:avLst/>
          </a:prstGeom>
          <a:solidFill>
            <a:srgbClr val="C4A87C"/>
          </a:solidFill>
        </p:spPr>
        <p:txBody>
          <a:bodyPr lIns="396000" tIns="270000" rIns="396000" bIns="270000" anchor="ctr" anchorCtr="0"/>
          <a:lstStyle>
            <a:lvl1pPr marL="0" indent="0" algn="l" rtl="0">
              <a:buNone/>
              <a:defRPr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tekst 1"/>
          <p:cNvSpPr>
            <a:spLocks noGrp="1"/>
          </p:cNvSpPr>
          <p:nvPr>
            <p:ph type="body" sz="quarter" idx="16"/>
          </p:nvPr>
        </p:nvSpPr>
        <p:spPr>
          <a:xfrm>
            <a:off x="9055132" y="4752594"/>
            <a:ext cx="5040630" cy="2520315"/>
          </a:xfrm>
          <a:prstGeom prst="rect">
            <a:avLst/>
          </a:prstGeom>
          <a:solidFill>
            <a:srgbClr val="D6C3A5"/>
          </a:solidFill>
        </p:spPr>
        <p:txBody>
          <a:bodyPr lIns="396000" tIns="270000" rIns="396000" bIns="270000" anchor="ctr" anchorCtr="0"/>
          <a:lstStyle>
            <a:lvl1pPr marL="0" indent="0" algn="l" rtl="0">
              <a:buNone/>
              <a:defRPr>
                <a:latin typeface="+mj-lt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tekst 1"/>
          <p:cNvSpPr>
            <a:spLocks noGrp="1"/>
          </p:cNvSpPr>
          <p:nvPr>
            <p:ph type="body" sz="quarter" idx="17" hasCustomPrompt="1"/>
          </p:nvPr>
        </p:nvSpPr>
        <p:spPr>
          <a:xfrm>
            <a:off x="4014502" y="1620202"/>
            <a:ext cx="5040630" cy="48417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 dirty="0" smtClean="0"/>
              <a:t>Tittel</a:t>
            </a:r>
          </a:p>
        </p:txBody>
      </p:sp>
      <p:sp>
        <p:nvSpPr>
          <p:cNvPr id="14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9105651" y="1620202"/>
            <a:ext cx="4990111" cy="48417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 dirty="0" smtClean="0"/>
              <a:t>Tittel</a:t>
            </a:r>
          </a:p>
        </p:txBody>
      </p:sp>
      <p:sp>
        <p:nvSpPr>
          <p:cNvPr id="17" name="Plassholder for tekst 1"/>
          <p:cNvSpPr>
            <a:spLocks noGrp="1"/>
          </p:cNvSpPr>
          <p:nvPr>
            <p:ph type="body" sz="quarter" idx="19" hasCustomPrompt="1"/>
          </p:nvPr>
        </p:nvSpPr>
        <p:spPr>
          <a:xfrm>
            <a:off x="2214277" y="2592266"/>
            <a:ext cx="1800225" cy="18002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 dirty="0" smtClean="0"/>
              <a:t>Tittel</a:t>
            </a:r>
          </a:p>
        </p:txBody>
      </p:sp>
      <p:sp>
        <p:nvSpPr>
          <p:cNvPr id="18" name="Plassholder for tekst 1"/>
          <p:cNvSpPr>
            <a:spLocks noGrp="1"/>
          </p:cNvSpPr>
          <p:nvPr>
            <p:ph type="body" sz="quarter" idx="20" hasCustomPrompt="1"/>
          </p:nvPr>
        </p:nvSpPr>
        <p:spPr>
          <a:xfrm>
            <a:off x="2214277" y="5112638"/>
            <a:ext cx="1800225" cy="18002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 dirty="0" smtClean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0548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Sor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342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Grå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113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Oransj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894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Blå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40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Grøn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1750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3" y="978549"/>
            <a:ext cx="13681711" cy="2025540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4243" y="4500563"/>
            <a:ext cx="13681711" cy="338442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944243" y="3121589"/>
            <a:ext cx="13681711" cy="936625"/>
          </a:xfrm>
        </p:spPr>
        <p:txBody>
          <a:bodyPr>
            <a:normAutofit/>
          </a:bodyPr>
          <a:lstStyle>
            <a:lvl1pPr marL="0" indent="0" algn="ctr">
              <a:buNone/>
              <a:defRPr sz="3000" i="0" cap="all" baseline="0"/>
            </a:lvl1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674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3" y="1127069"/>
            <a:ext cx="13681711" cy="202554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944243" y="3386069"/>
            <a:ext cx="13681711" cy="460855"/>
          </a:xfrm>
        </p:spPr>
        <p:txBody>
          <a:bodyPr>
            <a:normAutofit/>
          </a:bodyPr>
          <a:lstStyle>
            <a:lvl1pPr marL="0" indent="0" algn="l">
              <a:buNone/>
              <a:defRPr sz="3000" i="0" cap="all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944243" y="6955381"/>
            <a:ext cx="13681711" cy="973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944243" y="4953837"/>
            <a:ext cx="13681711" cy="460855"/>
          </a:xfrm>
        </p:spPr>
        <p:txBody>
          <a:bodyPr>
            <a:normAutofit/>
          </a:bodyPr>
          <a:lstStyle>
            <a:lvl1pPr marL="0" indent="0" algn="l" rtl="0">
              <a:buNone/>
              <a:defRPr sz="3000" i="0" cap="all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944243" y="6494526"/>
            <a:ext cx="13681711" cy="460855"/>
          </a:xfrm>
        </p:spPr>
        <p:txBody>
          <a:bodyPr>
            <a:normAutofit/>
          </a:bodyPr>
          <a:lstStyle>
            <a:lvl1pPr marL="0" indent="0" algn="l" rtl="0">
              <a:buNone/>
              <a:defRPr sz="3000" i="0" cap="all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1944243" y="5410642"/>
            <a:ext cx="13681711" cy="973594"/>
          </a:xfrm>
          <a:prstGeom prst="rect">
            <a:avLst/>
          </a:prstGeom>
        </p:spPr>
        <p:txBody>
          <a:bodyPr lIns="0" tIns="0" rIns="0" bIns="0"/>
          <a:lstStyle>
            <a:lvl1pPr marL="0" indent="0" rtl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1944243" y="3844011"/>
            <a:ext cx="13681711" cy="973594"/>
          </a:xfrm>
          <a:prstGeom prst="rect">
            <a:avLst/>
          </a:prstGeom>
        </p:spPr>
        <p:txBody>
          <a:bodyPr lIns="0" tIns="0" rIns="0" bIns="0"/>
          <a:lstStyle>
            <a:lvl1pPr marL="0" indent="0" rtl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72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2782" y="2844356"/>
            <a:ext cx="13681711" cy="882517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l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2782" y="4680585"/>
            <a:ext cx="13681711" cy="3204401"/>
          </a:xfrm>
        </p:spPr>
        <p:txBody>
          <a:bodyPr>
            <a:normAutofit/>
          </a:bodyPr>
          <a:lstStyle>
            <a:lvl1pPr marL="0" indent="0" algn="ctr">
              <a:spcBef>
                <a:spcPts val="2000"/>
              </a:spcBef>
              <a:buNone/>
              <a:defRPr sz="2600" cap="all" baseline="0">
                <a:solidFill>
                  <a:schemeClr val="lt2"/>
                </a:solidFill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2782" y="4491104"/>
            <a:ext cx="13681711" cy="882517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l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34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7750" y="3024378"/>
            <a:ext cx="15151774" cy="4500563"/>
          </a:xfrm>
        </p:spPr>
        <p:txBody>
          <a:bodyPr anchor="t">
            <a:normAutofit/>
          </a:bodyPr>
          <a:lstStyle>
            <a:lvl1pPr>
              <a:defRPr sz="66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53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76811" y="3024378"/>
            <a:ext cx="13213652" cy="3600450"/>
          </a:xfrm>
        </p:spPr>
        <p:txBody>
          <a:bodyPr anchor="t">
            <a:normAutofit/>
          </a:bodyPr>
          <a:lstStyle>
            <a:lvl1pPr>
              <a:defRPr sz="3200" b="0" cap="none" baseline="0">
                <a:solidFill>
                  <a:schemeClr val="lt2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76811" y="9361170"/>
            <a:ext cx="1219307" cy="265628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03052" y="9361170"/>
            <a:ext cx="9361170" cy="265628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945502" y="9361170"/>
            <a:ext cx="444961" cy="265628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63" y="6732842"/>
            <a:ext cx="7931150" cy="492805"/>
          </a:xfrm>
        </p:spPr>
        <p:txBody>
          <a:bodyPr/>
          <a:lstStyle>
            <a:lvl1pPr marL="216000" indent="-216000" algn="r">
              <a:buFont typeface="Proxima Nova Lt" panose="02000506030000020004" pitchFamily="50" charset="0"/>
              <a:buChar char="-"/>
              <a:defRPr>
                <a:solidFill>
                  <a:schemeClr val="lt2"/>
                </a:solidFill>
                <a:latin typeface="+mn-lt"/>
              </a:defRPr>
            </a:lvl1pPr>
          </a:lstStyle>
          <a:p>
            <a:pPr lvl="0"/>
            <a:r>
              <a:rPr lang="nb-NO" dirty="0" smtClean="0"/>
              <a:t>Kilde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7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44242" y="3384423"/>
            <a:ext cx="6570821" cy="45005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055133" y="3384423"/>
            <a:ext cx="6570821" cy="45005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29.11.2016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202554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3" y="3384423"/>
            <a:ext cx="13681711" cy="4500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44243" y="9361170"/>
            <a:ext cx="1219307" cy="2656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29.11.2016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420997" y="9361170"/>
            <a:ext cx="10725284" cy="2656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5180993" y="9361170"/>
            <a:ext cx="444961" cy="2656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51" r:id="rId5"/>
    <p:sldLayoutId id="2147483664" r:id="rId6"/>
    <p:sldLayoutId id="2147483656" r:id="rId7"/>
    <p:sldLayoutId id="2147483658" r:id="rId8"/>
    <p:sldLayoutId id="2147483652" r:id="rId9"/>
    <p:sldLayoutId id="2147483653" r:id="rId10"/>
    <p:sldLayoutId id="2147483666" r:id="rId11"/>
    <p:sldLayoutId id="2147483667" r:id="rId12"/>
    <p:sldLayoutId id="2147483657" r:id="rId13"/>
    <p:sldLayoutId id="2147483662" r:id="rId14"/>
    <p:sldLayoutId id="2147483661" r:id="rId15"/>
    <p:sldLayoutId id="2147483660" r:id="rId16"/>
    <p:sldLayoutId id="2147483659" r:id="rId17"/>
    <p:sldLayoutId id="2147483654" r:id="rId18"/>
    <p:sldLayoutId id="2147483655" r:id="rId19"/>
  </p:sldLayoutIdLst>
  <p:txStyles>
    <p:titleStyle>
      <a:lvl1pPr algn="ctr" defTabSz="1315273" rtl="0" eaLnBrk="1" latinLnBrk="0" hangingPunct="1">
        <a:lnSpc>
          <a:spcPct val="90000"/>
        </a:lnSpc>
        <a:spcBef>
          <a:spcPct val="0"/>
        </a:spcBef>
        <a:buNone/>
        <a:defRPr sz="6600" b="1" kern="1200" cap="all" baseline="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315273" rtl="0" eaLnBrk="1" latinLnBrk="0" hangingPunct="1">
        <a:lnSpc>
          <a:spcPct val="100000"/>
        </a:lnSpc>
        <a:spcBef>
          <a:spcPts val="1438"/>
        </a:spcBef>
        <a:buFont typeface="Wingdings 2" panose="05020102010507070707" pitchFamily="18" charset="2"/>
        <a:buChar char=""/>
        <a:defRPr sz="2600" kern="1200">
          <a:solidFill>
            <a:schemeClr val="dk2"/>
          </a:solidFill>
          <a:latin typeface="+mn-lt"/>
          <a:ea typeface="+mn-ea"/>
          <a:cs typeface="+mn-cs"/>
        </a:defRPr>
      </a:lvl1pPr>
      <a:lvl2pPr marL="864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2400" kern="1200">
          <a:solidFill>
            <a:schemeClr val="dk2"/>
          </a:solidFill>
          <a:latin typeface="+mn-lt"/>
          <a:ea typeface="+mn-ea"/>
          <a:cs typeface="+mn-cs"/>
        </a:defRPr>
      </a:lvl2pPr>
      <a:lvl3pPr marL="1296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728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2160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1600" kern="1200">
          <a:solidFill>
            <a:schemeClr val="dk2"/>
          </a:solidFill>
          <a:latin typeface="+mn-lt"/>
          <a:ea typeface="+mn-ea"/>
          <a:cs typeface="+mn-cs"/>
        </a:defRPr>
      </a:lvl5pPr>
      <a:lvl6pPr marL="3617001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4274637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932274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589910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1pPr>
      <a:lvl2pPr marL="65763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2pPr>
      <a:lvl3pPr marL="1315273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3pPr>
      <a:lvl4pPr marL="197290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4pPr>
      <a:lvl5pPr marL="263054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5pPr>
      <a:lvl6pPr marL="328818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394581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603455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26109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7567274" cy="9864725"/>
          </a:xfrm>
        </p:spPr>
      </p:pic>
      <p:sp>
        <p:nvSpPr>
          <p:cNvPr id="6" name="TekstSylinder 5"/>
          <p:cNvSpPr txBox="1"/>
          <p:nvPr/>
        </p:nvSpPr>
        <p:spPr>
          <a:xfrm>
            <a:off x="2027583" y="5235630"/>
            <a:ext cx="13914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5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nb-NO" sz="5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nb-NO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ZUŘIVEC </a:t>
            </a:r>
            <a:r>
              <a:rPr lang="nb-N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nb-NO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 14.9.2016 </a:t>
            </a:r>
            <a:r>
              <a:rPr lang="nb-N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</a:t>
            </a:r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b-NO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b-NO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81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386842" y="4007549"/>
            <a:ext cx="1441066" cy="13358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r>
              <a:rPr lang="nb-NO" sz="2100" dirty="0">
                <a:solidFill>
                  <a:schemeClr val="tx1"/>
                </a:solidFill>
              </a:rPr>
              <a:t>EVA</a:t>
            </a:r>
          </a:p>
        </p:txBody>
      </p:sp>
      <p:sp>
        <p:nvSpPr>
          <p:cNvPr id="4" name="Ellipse 3"/>
          <p:cNvSpPr/>
          <p:nvPr/>
        </p:nvSpPr>
        <p:spPr>
          <a:xfrm>
            <a:off x="3842841" y="6576484"/>
            <a:ext cx="926401" cy="8220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4460442" y="2055154"/>
            <a:ext cx="823466" cy="719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12489238" y="4110302"/>
            <a:ext cx="1029332" cy="924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11151104" y="2055154"/>
            <a:ext cx="823466" cy="719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8577771" y="4110302"/>
            <a:ext cx="1338133" cy="1233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r>
              <a:rPr lang="nb-NO" sz="21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9" name="Rektangel 8"/>
          <p:cNvSpPr/>
          <p:nvPr/>
        </p:nvSpPr>
        <p:spPr>
          <a:xfrm>
            <a:off x="3225241" y="4213061"/>
            <a:ext cx="926401" cy="822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689153" y="6713154"/>
            <a:ext cx="977866" cy="7193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r>
              <a:rPr lang="nb-NO" sz="1400" dirty="0">
                <a:solidFill>
                  <a:schemeClr val="bg1"/>
                </a:solidFill>
              </a:rPr>
              <a:t>Jonas</a:t>
            </a:r>
          </a:p>
        </p:txBody>
      </p:sp>
      <p:sp>
        <p:nvSpPr>
          <p:cNvPr id="11" name="Rektangel 10"/>
          <p:cNvSpPr/>
          <p:nvPr/>
        </p:nvSpPr>
        <p:spPr>
          <a:xfrm>
            <a:off x="7651373" y="6679242"/>
            <a:ext cx="720533" cy="719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11665772" y="6576487"/>
            <a:ext cx="720533" cy="719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6416177" y="2055151"/>
            <a:ext cx="926399" cy="822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9195370" y="1952394"/>
            <a:ext cx="926401" cy="822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6" name="Rett linje 15"/>
          <p:cNvCxnSpPr/>
          <p:nvPr/>
        </p:nvCxnSpPr>
        <p:spPr>
          <a:xfrm rot="5400000">
            <a:off x="5643821" y="5704186"/>
            <a:ext cx="924819" cy="2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4254576" y="6165453"/>
            <a:ext cx="3808531" cy="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4357511" y="4624094"/>
            <a:ext cx="1029332" cy="2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rot="5400000">
            <a:off x="4409505" y="4572449"/>
            <a:ext cx="616545" cy="30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rot="5400000">
            <a:off x="4615371" y="4572449"/>
            <a:ext cx="616545" cy="30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827908" y="4726848"/>
            <a:ext cx="1749865" cy="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0018840" y="4624094"/>
            <a:ext cx="2264532" cy="2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>
            <a:off x="10224704" y="2363428"/>
            <a:ext cx="823466" cy="2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>
            <a:off x="5386843" y="2466181"/>
            <a:ext cx="926399" cy="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 rot="5400000">
            <a:off x="10636788" y="4418225"/>
            <a:ext cx="411030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rot="5400000">
            <a:off x="10945588" y="4418225"/>
            <a:ext cx="411030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rot="5400000">
            <a:off x="9145400" y="2619264"/>
            <a:ext cx="1746878" cy="1235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 rot="16200000" flipH="1">
            <a:off x="5079447" y="3185310"/>
            <a:ext cx="1644121" cy="205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 rot="16200000" flipH="1">
            <a:off x="11101221" y="5497444"/>
            <a:ext cx="1849636" cy="102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rot="5400000">
            <a:off x="5798133" y="8118988"/>
            <a:ext cx="822060" cy="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pil 32"/>
          <p:cNvCxnSpPr/>
          <p:nvPr/>
        </p:nvCxnSpPr>
        <p:spPr>
          <a:xfrm flipH="1">
            <a:off x="6827909" y="4986026"/>
            <a:ext cx="174986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5386842" y="4007549"/>
            <a:ext cx="1441066" cy="13358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r>
              <a:rPr lang="nb-NO" sz="2100" dirty="0">
                <a:solidFill>
                  <a:schemeClr val="tx1"/>
                </a:solidFill>
              </a:rPr>
              <a:t>EVA</a:t>
            </a:r>
          </a:p>
        </p:txBody>
      </p:sp>
      <p:sp>
        <p:nvSpPr>
          <p:cNvPr id="4" name="Ellipse 3"/>
          <p:cNvSpPr/>
          <p:nvPr/>
        </p:nvSpPr>
        <p:spPr>
          <a:xfrm>
            <a:off x="3842841" y="6576484"/>
            <a:ext cx="926401" cy="8220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4460442" y="2055154"/>
            <a:ext cx="823466" cy="719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12489238" y="4110302"/>
            <a:ext cx="1029332" cy="924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11151104" y="2055154"/>
            <a:ext cx="823466" cy="7193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8577771" y="4110302"/>
            <a:ext cx="1338133" cy="1233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r>
              <a:rPr lang="nb-NO" sz="2100" dirty="0">
                <a:solidFill>
                  <a:schemeClr val="tx1"/>
                </a:solidFill>
              </a:rPr>
              <a:t>JAN</a:t>
            </a:r>
          </a:p>
        </p:txBody>
      </p:sp>
      <p:sp>
        <p:nvSpPr>
          <p:cNvPr id="9" name="Rektangel 8"/>
          <p:cNvSpPr/>
          <p:nvPr/>
        </p:nvSpPr>
        <p:spPr>
          <a:xfrm>
            <a:off x="3225241" y="4213061"/>
            <a:ext cx="926401" cy="822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7651373" y="6679242"/>
            <a:ext cx="720533" cy="7193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11665772" y="6576487"/>
            <a:ext cx="720533" cy="719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6416177" y="2055151"/>
            <a:ext cx="926399" cy="822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9195370" y="1952394"/>
            <a:ext cx="926401" cy="822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6" name="Rett linje 15"/>
          <p:cNvCxnSpPr/>
          <p:nvPr/>
        </p:nvCxnSpPr>
        <p:spPr>
          <a:xfrm rot="5400000">
            <a:off x="5643821" y="5704186"/>
            <a:ext cx="924819" cy="22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>
            <a:off x="4254576" y="6165453"/>
            <a:ext cx="3808531" cy="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>
            <a:off x="4357511" y="4624094"/>
            <a:ext cx="1029332" cy="2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/>
          <p:nvPr/>
        </p:nvCxnSpPr>
        <p:spPr>
          <a:xfrm rot="5400000">
            <a:off x="4409505" y="4572449"/>
            <a:ext cx="616545" cy="30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rot="5400000">
            <a:off x="4615371" y="4572449"/>
            <a:ext cx="616545" cy="308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6827908" y="4726848"/>
            <a:ext cx="1749865" cy="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0018840" y="4624094"/>
            <a:ext cx="2264532" cy="2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>
            <a:off x="10224704" y="2363428"/>
            <a:ext cx="823466" cy="22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>
            <a:off x="5386843" y="2466181"/>
            <a:ext cx="926399" cy="22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 rot="5400000">
            <a:off x="10636788" y="4418225"/>
            <a:ext cx="411030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rot="5400000">
            <a:off x="10945588" y="4418225"/>
            <a:ext cx="411030" cy="411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rot="5400000">
            <a:off x="9145400" y="2619264"/>
            <a:ext cx="1746878" cy="1235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 rot="16200000" flipH="1">
            <a:off x="5079447" y="3185310"/>
            <a:ext cx="1644121" cy="2058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 rot="16200000" flipH="1">
            <a:off x="11101221" y="5497444"/>
            <a:ext cx="1849636" cy="102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rot="10800000">
            <a:off x="6930841" y="4521332"/>
            <a:ext cx="1543999" cy="22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 51"/>
          <p:cNvCxnSpPr/>
          <p:nvPr/>
        </p:nvCxnSpPr>
        <p:spPr>
          <a:xfrm rot="10800000">
            <a:off x="5386843" y="2260666"/>
            <a:ext cx="926399" cy="22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/>
          <p:cNvCxnSpPr/>
          <p:nvPr/>
        </p:nvCxnSpPr>
        <p:spPr>
          <a:xfrm rot="10800000" flipV="1">
            <a:off x="6519108" y="5035124"/>
            <a:ext cx="1955733" cy="1438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rot="5400000">
            <a:off x="4512876" y="5496829"/>
            <a:ext cx="1130334" cy="823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pil 57"/>
          <p:cNvCxnSpPr/>
          <p:nvPr/>
        </p:nvCxnSpPr>
        <p:spPr>
          <a:xfrm rot="16200000" flipH="1">
            <a:off x="5439188" y="5908472"/>
            <a:ext cx="1027576" cy="1029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pil 59"/>
          <p:cNvCxnSpPr/>
          <p:nvPr/>
        </p:nvCxnSpPr>
        <p:spPr>
          <a:xfrm>
            <a:off x="10224704" y="4315817"/>
            <a:ext cx="2161599" cy="22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pil 61"/>
          <p:cNvCxnSpPr/>
          <p:nvPr/>
        </p:nvCxnSpPr>
        <p:spPr>
          <a:xfrm rot="5400000">
            <a:off x="9041766" y="3339448"/>
            <a:ext cx="924817" cy="2058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tt pil 65"/>
          <p:cNvCxnSpPr/>
          <p:nvPr/>
        </p:nvCxnSpPr>
        <p:spPr>
          <a:xfrm rot="5400000">
            <a:off x="8063987" y="5651142"/>
            <a:ext cx="1027576" cy="617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pil 67"/>
          <p:cNvCxnSpPr/>
          <p:nvPr/>
        </p:nvCxnSpPr>
        <p:spPr>
          <a:xfrm rot="16200000" flipH="1">
            <a:off x="4770123" y="3184961"/>
            <a:ext cx="1027576" cy="617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pil 69"/>
          <p:cNvCxnSpPr/>
          <p:nvPr/>
        </p:nvCxnSpPr>
        <p:spPr>
          <a:xfrm rot="5400000">
            <a:off x="5798133" y="8118988"/>
            <a:ext cx="822060" cy="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tt pil 71"/>
          <p:cNvCxnSpPr/>
          <p:nvPr/>
        </p:nvCxnSpPr>
        <p:spPr>
          <a:xfrm>
            <a:off x="6724974" y="7090275"/>
            <a:ext cx="823466" cy="22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/>
          <p:cNvSpPr/>
          <p:nvPr/>
        </p:nvSpPr>
        <p:spPr>
          <a:xfrm>
            <a:off x="5689153" y="6713154"/>
            <a:ext cx="977866" cy="71930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46" tIns="78373" rIns="156746" bIns="78373" anchor="ctr"/>
          <a:lstStyle/>
          <a:p>
            <a:pPr algn="ctr">
              <a:defRPr/>
            </a:pPr>
            <a:r>
              <a:rPr lang="nb-NO" sz="1400" dirty="0">
                <a:solidFill>
                  <a:schemeClr val="bg1"/>
                </a:solidFill>
              </a:rPr>
              <a:t>Jonas</a:t>
            </a:r>
          </a:p>
        </p:txBody>
      </p:sp>
    </p:spTree>
    <p:extLst>
      <p:ext uri="{BB962C8B-B14F-4D97-AF65-F5344CB8AC3E}">
        <p14:creationId xmlns:p14="http://schemas.microsoft.com/office/powerpoint/2010/main" val="41745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35152" y="734294"/>
            <a:ext cx="13495802" cy="1967985"/>
          </a:xfrm>
        </p:spPr>
        <p:txBody>
          <a:bodyPr>
            <a:normAutofit/>
          </a:bodyPr>
          <a:lstStyle/>
          <a:p>
            <a:pPr algn="ctr"/>
            <a:r>
              <a:rPr lang="cs-CZ" sz="6200" dirty="0">
                <a:solidFill>
                  <a:schemeClr val="accent3">
                    <a:lumMod val="50000"/>
                  </a:schemeClr>
                </a:solidFill>
              </a:rPr>
              <a:t>ATV</a:t>
            </a:r>
            <a:r>
              <a:rPr lang="nb-NO" sz="6200" dirty="0">
                <a:solidFill>
                  <a:schemeClr val="accent3">
                    <a:lumMod val="50000"/>
                  </a:schemeClr>
                </a:solidFill>
              </a:rPr>
              <a:t>s behandlingsmodell</a:t>
            </a:r>
            <a:r>
              <a:rPr lang="cs-CZ" sz="6200" dirty="0">
                <a:solidFill>
                  <a:schemeClr val="accent3">
                    <a:lumMod val="50000"/>
                  </a:schemeClr>
                </a:solidFill>
              </a:rPr>
              <a:t>  terapeutický model ATV</a:t>
            </a:r>
            <a:endParaRPr lang="en-US" sz="6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478505" y="2964377"/>
            <a:ext cx="12560969" cy="56031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nb-NO" b="1" dirty="0" smtClean="0"/>
          </a:p>
          <a:p>
            <a:pPr marL="117560" indent="0">
              <a:lnSpc>
                <a:spcPct val="90000"/>
              </a:lnSpc>
              <a:buNone/>
              <a:defRPr/>
            </a:pPr>
            <a:r>
              <a:rPr lang="cs-CZ" dirty="0" smtClean="0"/>
              <a:t>1. </a:t>
            </a:r>
            <a:r>
              <a:rPr lang="nb-NO" dirty="0" smtClean="0"/>
              <a:t>FOKUS </a:t>
            </a:r>
            <a:r>
              <a:rPr lang="nb-NO" dirty="0"/>
              <a:t>PÅ VOLD  (Handling)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NÁSILÍ</a:t>
            </a:r>
            <a:endParaRPr lang="nb-NO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dirty="0"/>
              <a:t>	</a:t>
            </a:r>
          </a:p>
          <a:p>
            <a:pPr marL="117560" indent="0">
              <a:lnSpc>
                <a:spcPct val="90000"/>
              </a:lnSpc>
              <a:buNone/>
              <a:defRPr/>
            </a:pPr>
            <a:r>
              <a:rPr lang="cs-CZ" dirty="0" smtClean="0"/>
              <a:t>2. </a:t>
            </a:r>
            <a:r>
              <a:rPr lang="nb-NO" dirty="0" smtClean="0"/>
              <a:t>FOKUS </a:t>
            </a:r>
            <a:r>
              <a:rPr lang="nb-NO" dirty="0"/>
              <a:t>PÅ ANSVAR</a:t>
            </a:r>
            <a:r>
              <a:rPr lang="cs-CZ" dirty="0"/>
              <a:t>.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ODPOVĚDNOST</a:t>
            </a:r>
            <a:endParaRPr lang="nb-NO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dirty="0"/>
              <a:t>		</a:t>
            </a:r>
          </a:p>
          <a:p>
            <a:pPr marL="117560" indent="0">
              <a:lnSpc>
                <a:spcPct val="90000"/>
              </a:lnSpc>
              <a:buNone/>
              <a:defRPr/>
            </a:pPr>
            <a:r>
              <a:rPr lang="cs-CZ" dirty="0" smtClean="0"/>
              <a:t>3. </a:t>
            </a:r>
            <a:r>
              <a:rPr lang="nb-NO" dirty="0" smtClean="0"/>
              <a:t>FOKUS </a:t>
            </a:r>
            <a:r>
              <a:rPr lang="nb-NO" dirty="0"/>
              <a:t>PÅ PSYKOLOGISKE SAMMENHENGER</a:t>
            </a:r>
            <a:r>
              <a:rPr lang="cs-CZ" dirty="0"/>
              <a:t>.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 SOUVISLOSTI</a:t>
            </a:r>
            <a:r>
              <a:rPr lang="nb-NO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17560" indent="0" algn="ctr">
              <a:lnSpc>
                <a:spcPct val="90000"/>
              </a:lnSpc>
              <a:buNone/>
              <a:defRPr/>
            </a:pPr>
            <a:endParaRPr lang="nb-NO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4. </a:t>
            </a:r>
            <a:r>
              <a:rPr lang="nb-NO" dirty="0" smtClean="0"/>
              <a:t>FOKUS </a:t>
            </a:r>
            <a:r>
              <a:rPr lang="nb-NO" dirty="0"/>
              <a:t>PÅ VOLDENS VIRKNING OG </a:t>
            </a:r>
            <a:r>
              <a:rPr lang="cs-CZ" dirty="0" smtClean="0"/>
              <a:t> </a:t>
            </a:r>
            <a:r>
              <a:rPr lang="nb-NO" dirty="0" smtClean="0"/>
              <a:t>KONSEKVENS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NÁSLEDKY</a:t>
            </a:r>
            <a:endParaRPr lang="nb-NO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nb-N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99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4959" y="892814"/>
            <a:ext cx="13495802" cy="1644121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Prevalenční studie</a:t>
            </a:r>
            <a:b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N</a:t>
            </a: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ásilí a zdraví lidí	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76" y="2954493"/>
            <a:ext cx="3903089" cy="526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832" y="2954493"/>
            <a:ext cx="4087844" cy="519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ssets.documentcloud.org/documents/1363709/pages/vold-og-voldtekt-i-norge-en-nasjonal-p1-norma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77" y="2954493"/>
            <a:ext cx="3929355" cy="51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esultat for hunt 3 stud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989" y="5189419"/>
            <a:ext cx="4390339" cy="14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4959" y="685657"/>
            <a:ext cx="13495802" cy="1644121"/>
          </a:xfrm>
        </p:spPr>
        <p:txBody>
          <a:bodyPr>
            <a:normAutofit/>
          </a:bodyPr>
          <a:lstStyle/>
          <a:p>
            <a:r>
              <a:rPr lang="cs-CZ" sz="6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Domácí násilí a děti</a:t>
            </a:r>
            <a:endParaRPr lang="en-US" sz="6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04960" y="2757221"/>
            <a:ext cx="13020450" cy="6216253"/>
          </a:xfrm>
        </p:spPr>
        <p:txBody>
          <a:bodyPr>
            <a:normAutofit/>
          </a:bodyPr>
          <a:lstStyle/>
          <a:p>
            <a:r>
              <a:rPr lang="nb-NO" sz="3800" dirty="0" err="1"/>
              <a:t>Multiviktimizace</a:t>
            </a:r>
            <a:r>
              <a:rPr lang="nb-NO" sz="3800" dirty="0"/>
              <a:t> 10%, 30% – </a:t>
            </a:r>
            <a:r>
              <a:rPr lang="nb-NO" sz="3800" dirty="0" err="1"/>
              <a:t>sexu</a:t>
            </a:r>
            <a:r>
              <a:rPr lang="cs-CZ" sz="3800" dirty="0"/>
              <a:t>ální</a:t>
            </a:r>
          </a:p>
          <a:p>
            <a:pPr marL="117560" indent="0">
              <a:buNone/>
            </a:pPr>
            <a:r>
              <a:rPr lang="cs-CZ" sz="3800" dirty="0"/>
              <a:t>    násilí. Norská studie 5</a:t>
            </a:r>
            <a:r>
              <a:rPr lang="nb-NO" sz="3800" dirty="0"/>
              <a:t>%</a:t>
            </a:r>
            <a:r>
              <a:rPr lang="cs-CZ" sz="3800" dirty="0"/>
              <a:t>, 30</a:t>
            </a:r>
            <a:r>
              <a:rPr lang="nb-NO" sz="3800" dirty="0"/>
              <a:t>%</a:t>
            </a:r>
            <a:r>
              <a:rPr lang="cs-CZ" sz="3800" dirty="0"/>
              <a:t>. </a:t>
            </a:r>
          </a:p>
          <a:p>
            <a:r>
              <a:rPr lang="cs-CZ" sz="3800" dirty="0"/>
              <a:t>42</a:t>
            </a:r>
            <a:r>
              <a:rPr lang="nb-NO" sz="3800" dirty="0"/>
              <a:t>% </a:t>
            </a:r>
            <a:r>
              <a:rPr lang="cs-CZ" sz="3800" dirty="0"/>
              <a:t>během těhotenství</a:t>
            </a:r>
          </a:p>
          <a:p>
            <a:r>
              <a:rPr lang="cs-CZ" sz="3800" dirty="0"/>
              <a:t>73</a:t>
            </a:r>
            <a:r>
              <a:rPr lang="nb-NO" sz="3800" dirty="0"/>
              <a:t> %</a:t>
            </a:r>
            <a:r>
              <a:rPr lang="cs-CZ" sz="3800" dirty="0"/>
              <a:t> matek  odovědělo, že děti byly přítomny fyzickému nebo sexuálnímu násilí. </a:t>
            </a:r>
          </a:p>
          <a:p>
            <a:r>
              <a:rPr lang="cs-CZ" sz="3800" dirty="0"/>
              <a:t>Norské studie – výpovědi dětí - 80</a:t>
            </a:r>
            <a:r>
              <a:rPr lang="nb-NO" sz="3800" dirty="0"/>
              <a:t> </a:t>
            </a:r>
            <a:r>
              <a:rPr lang="cs-CZ" sz="3800" dirty="0"/>
              <a:t>- 90</a:t>
            </a:r>
            <a:r>
              <a:rPr lang="nb-NO" sz="3800" dirty="0"/>
              <a:t> %</a:t>
            </a:r>
            <a:r>
              <a:rPr lang="cs-CZ" sz="3800" dirty="0"/>
              <a:t> </a:t>
            </a:r>
            <a:r>
              <a:rPr lang="cs-CZ" sz="3800" dirty="0" smtClean="0"/>
              <a:t>dětí </a:t>
            </a:r>
            <a:r>
              <a:rPr lang="cs-CZ" sz="3800" dirty="0"/>
              <a:t>bylo přítomno násilí nebo o násilí vědělo.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7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56090" y="322624"/>
            <a:ext cx="14425568" cy="169331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Adverse childhood experience study ACE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03301" y="1588169"/>
            <a:ext cx="14802420" cy="7507705"/>
          </a:xfrm>
        </p:spPr>
        <p:txBody>
          <a:bodyPr>
            <a:normAutofit fontScale="25000" lnSpcReduction="20000"/>
          </a:bodyPr>
          <a:lstStyle/>
          <a:p>
            <a:pPr marL="117560" indent="0">
              <a:buNone/>
            </a:pPr>
            <a:endParaRPr lang="cs-CZ" dirty="0" smtClean="0"/>
          </a:p>
          <a:p>
            <a:pPr marL="117560" indent="0">
              <a:buNone/>
            </a:pPr>
            <a:r>
              <a:rPr lang="en-US" sz="12800" dirty="0"/>
              <a:t>Vincent </a:t>
            </a:r>
            <a:r>
              <a:rPr lang="en-US" sz="12800" dirty="0" err="1"/>
              <a:t>Felitti</a:t>
            </a:r>
            <a:r>
              <a:rPr lang="en-US" sz="12800" dirty="0"/>
              <a:t> (2009)</a:t>
            </a:r>
          </a:p>
          <a:p>
            <a:endParaRPr lang="cs-CZ" sz="12800" dirty="0"/>
          </a:p>
          <a:p>
            <a:r>
              <a:rPr lang="nb-NO" sz="12800" dirty="0" err="1"/>
              <a:t>Longitudin</a:t>
            </a:r>
            <a:r>
              <a:rPr lang="cs-CZ" sz="12800" dirty="0"/>
              <a:t>ell</a:t>
            </a:r>
            <a:r>
              <a:rPr lang="nb-NO" sz="12800" dirty="0"/>
              <a:t> </a:t>
            </a:r>
            <a:r>
              <a:rPr lang="cs-CZ" sz="12800" dirty="0"/>
              <a:t>studie. </a:t>
            </a:r>
            <a:endParaRPr lang="nb-NO" sz="12800" dirty="0"/>
          </a:p>
          <a:p>
            <a:r>
              <a:rPr lang="cs-CZ" sz="12800" dirty="0"/>
              <a:t>n: 1</a:t>
            </a:r>
            <a:r>
              <a:rPr lang="nb-NO" sz="12800" dirty="0"/>
              <a:t>7 000 </a:t>
            </a:r>
            <a:r>
              <a:rPr lang="cs-CZ" sz="12800" dirty="0"/>
              <a:t>barn og ungdommer</a:t>
            </a:r>
          </a:p>
          <a:p>
            <a:r>
              <a:rPr lang="cs-CZ" sz="12800" dirty="0"/>
              <a:t>Fulgt opp over 15 </a:t>
            </a:r>
            <a:r>
              <a:rPr lang="nb-NO" sz="12800" dirty="0"/>
              <a:t>år. </a:t>
            </a:r>
          </a:p>
          <a:p>
            <a:pPr marL="117560" indent="0">
              <a:buNone/>
            </a:pPr>
            <a:r>
              <a:rPr lang="nb-NO" sz="12800" dirty="0" smtClean="0"/>
              <a:t>Studiet </a:t>
            </a:r>
            <a:r>
              <a:rPr lang="nb-NO" sz="12800" dirty="0"/>
              <a:t>dokumenterer en sterk sammenheng mellom </a:t>
            </a:r>
            <a:r>
              <a:rPr lang="nb-NO" sz="12800" dirty="0" err="1"/>
              <a:t>ACE’er</a:t>
            </a:r>
            <a:r>
              <a:rPr lang="nb-NO" sz="12800" dirty="0"/>
              <a:t> i barndommen og somatiske, sosiale og psykologiske problemer som voksne – i al</a:t>
            </a:r>
            <a:r>
              <a:rPr lang="cs-CZ" sz="12800" dirty="0"/>
              <a:t>l</a:t>
            </a:r>
            <a:r>
              <a:rPr lang="nb-NO" sz="12800" dirty="0" err="1"/>
              <a:t>mennhet</a:t>
            </a:r>
            <a:r>
              <a:rPr lang="nb-NO" sz="12800" dirty="0"/>
              <a:t>.</a:t>
            </a:r>
            <a:endParaRPr lang="cs-CZ" sz="12800" dirty="0"/>
          </a:p>
          <a:p>
            <a:pPr marL="117560" indent="0">
              <a:buNone/>
            </a:pPr>
            <a:r>
              <a:rPr lang="cs-CZ" sz="12800" dirty="0">
                <a:solidFill>
                  <a:schemeClr val="accent3">
                    <a:lumMod val="75000"/>
                  </a:schemeClr>
                </a:solidFill>
              </a:rPr>
              <a:t>Souvislost mezi ACE skórem v dětství a psychickými, somatickými nemocemi a sociálními problémy v dospělosti. </a:t>
            </a:r>
            <a:endParaRPr lang="nb-NO" sz="12800" dirty="0">
              <a:solidFill>
                <a:schemeClr val="accent3">
                  <a:lumMod val="75000"/>
                </a:schemeClr>
              </a:solidFill>
            </a:endParaRPr>
          </a:p>
          <a:p>
            <a:pPr marL="117560" indent="0">
              <a:buNone/>
            </a:pPr>
            <a:endParaRPr lang="nb-NO" sz="12800" dirty="0"/>
          </a:p>
          <a:p>
            <a:pPr marL="117560" indent="0">
              <a:buNone/>
            </a:pPr>
            <a:r>
              <a:rPr lang="nb-NO" sz="12800" dirty="0"/>
              <a:t>Å vokse opp med vold som barn (vitne /utsatt) representerer den desidert sterkeste risikofaktoren for tidlig død.</a:t>
            </a:r>
            <a:endParaRPr lang="cs-CZ" sz="12800" dirty="0"/>
          </a:p>
          <a:p>
            <a:pPr marL="117560" indent="0">
              <a:buNone/>
            </a:pPr>
            <a:r>
              <a:rPr lang="cs-CZ" sz="12800" dirty="0">
                <a:solidFill>
                  <a:schemeClr val="accent3">
                    <a:lumMod val="75000"/>
                  </a:schemeClr>
                </a:solidFill>
              </a:rPr>
              <a:t>Zažívat násilí v rodině v dětství  je největší predikátor úmrtí v nižším věku než je běžné. </a:t>
            </a:r>
            <a:endParaRPr lang="nb-NO" sz="12800" dirty="0">
              <a:solidFill>
                <a:schemeClr val="accent3">
                  <a:lumMod val="75000"/>
                </a:schemeClr>
              </a:solidFill>
            </a:endParaRPr>
          </a:p>
          <a:p>
            <a:pPr marL="1175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35736" y="509889"/>
            <a:ext cx="13495802" cy="16441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ACE Score and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Adult Cardiovascular Disease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67" y="2446486"/>
            <a:ext cx="14525739" cy="58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036577" y="8558114"/>
            <a:ext cx="15494121" cy="896940"/>
          </a:xfrm>
          <a:prstGeom prst="rect">
            <a:avLst/>
          </a:prstGeom>
        </p:spPr>
        <p:txBody>
          <a:bodyPr wrap="square" lIns="156746" tIns="78373" rIns="156746" bIns="78373">
            <a:spAutoFit/>
          </a:bodyPr>
          <a:lstStyle/>
          <a:p>
            <a:pPr marL="117560"/>
            <a:r>
              <a:rPr lang="nb-NO" sz="2400" dirty="0" err="1"/>
              <a:t>Dube</a:t>
            </a:r>
            <a:r>
              <a:rPr lang="nb-NO" sz="2400" dirty="0"/>
              <a:t>, SR, Williams JE, </a:t>
            </a:r>
            <a:r>
              <a:rPr lang="nb-NO" sz="2400" dirty="0" err="1"/>
              <a:t>Chapman</a:t>
            </a:r>
            <a:r>
              <a:rPr lang="nb-NO" sz="2400" dirty="0"/>
              <a:t> DP, Anda RF (2004). Insights </a:t>
            </a:r>
            <a:r>
              <a:rPr lang="nb-NO" sz="2400" dirty="0" err="1"/>
              <a:t>into</a:t>
            </a:r>
            <a:r>
              <a:rPr lang="nb-NO" sz="2400" dirty="0"/>
              <a:t> </a:t>
            </a:r>
            <a:r>
              <a:rPr lang="nb-NO" sz="2400" dirty="0" err="1"/>
              <a:t>causal</a:t>
            </a:r>
            <a:r>
              <a:rPr lang="nb-NO" sz="2400" dirty="0"/>
              <a:t> </a:t>
            </a:r>
            <a:r>
              <a:rPr lang="nb-NO" sz="2400" dirty="0" err="1"/>
              <a:t>pathways</a:t>
            </a:r>
            <a:r>
              <a:rPr lang="nb-NO" sz="2400" dirty="0"/>
              <a:t> for </a:t>
            </a:r>
            <a:r>
              <a:rPr lang="nb-NO" sz="2400" dirty="0" err="1"/>
              <a:t>ischemic</a:t>
            </a:r>
            <a:r>
              <a:rPr lang="nb-NO" sz="2400" dirty="0"/>
              <a:t> </a:t>
            </a:r>
            <a:r>
              <a:rPr lang="nb-NO" sz="2400" dirty="0" err="1"/>
              <a:t>heart</a:t>
            </a:r>
            <a:r>
              <a:rPr lang="nb-NO" sz="2400" dirty="0"/>
              <a:t> </a:t>
            </a:r>
            <a:r>
              <a:rPr lang="nb-NO" sz="2400" dirty="0" err="1"/>
              <a:t>disease</a:t>
            </a:r>
            <a:r>
              <a:rPr lang="nb-NO" sz="2400" dirty="0"/>
              <a:t>: </a:t>
            </a:r>
            <a:r>
              <a:rPr lang="nb-NO" sz="2400" dirty="0" err="1"/>
              <a:t>Adverse</a:t>
            </a:r>
            <a:r>
              <a:rPr lang="nb-NO" sz="2400" dirty="0"/>
              <a:t> </a:t>
            </a:r>
            <a:r>
              <a:rPr lang="nb-NO" sz="2400" dirty="0" err="1"/>
              <a:t>Childhood</a:t>
            </a:r>
            <a:r>
              <a:rPr lang="nb-NO" sz="2400" dirty="0"/>
              <a:t> </a:t>
            </a:r>
            <a:r>
              <a:rPr lang="nb-NO" sz="2400" dirty="0" err="1"/>
              <a:t>Experiences</a:t>
            </a:r>
            <a:r>
              <a:rPr lang="nb-NO" sz="2400" dirty="0"/>
              <a:t> </a:t>
            </a:r>
            <a:r>
              <a:rPr lang="nb-NO" sz="2400" dirty="0" err="1"/>
              <a:t>Study</a:t>
            </a:r>
            <a:r>
              <a:rPr lang="nb-NO" sz="2400" dirty="0"/>
              <a:t>. </a:t>
            </a:r>
            <a:r>
              <a:rPr lang="nb-NO" sz="2400" i="1" dirty="0"/>
              <a:t>Circulation</a:t>
            </a:r>
            <a:r>
              <a:rPr lang="nb-NO" sz="2400" dirty="0"/>
              <a:t>;110:1761–1766. </a:t>
            </a:r>
          </a:p>
        </p:txBody>
      </p:sp>
    </p:spTree>
    <p:extLst>
      <p:ext uri="{BB962C8B-B14F-4D97-AF65-F5344CB8AC3E}">
        <p14:creationId xmlns:p14="http://schemas.microsoft.com/office/powerpoint/2010/main" val="42000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19" y="1410705"/>
            <a:ext cx="13936705" cy="73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3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543" y="924765"/>
            <a:ext cx="14110944" cy="1644121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5400" dirty="0">
                <a:solidFill>
                  <a:schemeClr val="accent4">
                    <a:lumMod val="75000"/>
                  </a:schemeClr>
                </a:solidFill>
              </a:rPr>
              <a:t>Barna som har vært vitne til krig</a:t>
            </a:r>
            <a:r>
              <a:rPr lang="cs-CZ" altLang="nb-NO" sz="5400" dirty="0">
                <a:solidFill>
                  <a:schemeClr val="accent4">
                    <a:lumMod val="75000"/>
                  </a:schemeClr>
                </a:solidFill>
              </a:rPr>
              <a:t>. Děti, které zažily válku.</a:t>
            </a:r>
            <a:endParaRPr lang="nb-NO" altLang="nb-NO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737" y="3342401"/>
            <a:ext cx="13020450" cy="562951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Vitne til volden sammen med familie og venner. Husker nettene sammen med familien, venner og naboer i kjelleren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Prožitek spolu s rodinou, přáteli. 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Det normale livet ble avbrutt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Normální život přerušen.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Volden ble erfart kollektivt. Delte erfaringene med betydningsfulle andre.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Sdílení. 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Ingen opplevelse av skam eller behov for å skjule virkeligheten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Není potřeba něco skrývat.</a:t>
            </a:r>
            <a:endParaRPr lang="nb-NO" altLang="nb-NO" sz="3800" dirty="0"/>
          </a:p>
        </p:txBody>
      </p:sp>
    </p:spTree>
    <p:extLst>
      <p:ext uri="{BB962C8B-B14F-4D97-AF65-F5344CB8AC3E}">
        <p14:creationId xmlns:p14="http://schemas.microsoft.com/office/powerpoint/2010/main" val="13563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769" y="418877"/>
            <a:ext cx="14525739" cy="2679903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5400" dirty="0">
                <a:solidFill>
                  <a:schemeClr val="accent4">
                    <a:lumMod val="75000"/>
                  </a:schemeClr>
                </a:solidFill>
              </a:rPr>
              <a:t>Barn som har vært vitne </a:t>
            </a:r>
            <a:br>
              <a:rPr lang="nb-NO" altLang="nb-NO" sz="5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nb-NO" altLang="nb-NO" sz="5400" dirty="0">
                <a:solidFill>
                  <a:schemeClr val="accent4">
                    <a:lumMod val="75000"/>
                  </a:schemeClr>
                </a:solidFill>
              </a:rPr>
              <a:t>til familievold</a:t>
            </a:r>
            <a:r>
              <a:rPr lang="cs-CZ" altLang="nb-NO" sz="54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cs-CZ" altLang="nb-NO" sz="5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altLang="nb-NO" sz="5400" dirty="0">
                <a:solidFill>
                  <a:schemeClr val="accent4">
                    <a:lumMod val="75000"/>
                  </a:schemeClr>
                </a:solidFill>
              </a:rPr>
              <a:t>Děti, které zažily násilí v rodině. </a:t>
            </a:r>
            <a:endParaRPr lang="nb-NO" altLang="nb-NO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4959" y="3206075"/>
            <a:ext cx="14249058" cy="504740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Barna erfarte volden alene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Prožitek o samotě.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Volden ble sjelden snakket om med søsken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Není sdílen.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Følelser av skam og et behov for å skjule virkeligheten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Stud, vina. Potřeba tajit. 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Det vanlige livet ble ikke avbrutt. Forventninger om å fremstå for omverdenen som om alt var i orden</a:t>
            </a:r>
            <a:r>
              <a:rPr lang="cs-CZ" altLang="nb-NO" sz="3800" dirty="0"/>
              <a:t>.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Násilí – norma, přetvářka.</a:t>
            </a:r>
            <a:endParaRPr lang="nb-NO" altLang="nb-NO" sz="3800" dirty="0"/>
          </a:p>
          <a:p>
            <a:pPr eaLnBrk="1" hangingPunct="1">
              <a:lnSpc>
                <a:spcPct val="90000"/>
              </a:lnSpc>
            </a:pPr>
            <a:r>
              <a:rPr lang="nb-NO" altLang="nb-NO" sz="3800" dirty="0"/>
              <a:t>Ingen formell anerkjennelse av krigen. Holdt ut smerten i stillhet, isolert og alene</a:t>
            </a:r>
            <a:r>
              <a:rPr lang="nb-NO" altLang="nb-NO" sz="3800" b="1" dirty="0"/>
              <a:t>.</a:t>
            </a:r>
            <a:r>
              <a:rPr lang="cs-CZ" altLang="nb-NO" sz="3800" b="1" dirty="0"/>
              <a:t> </a:t>
            </a:r>
            <a:r>
              <a:rPr lang="cs-CZ" altLang="nb-NO" sz="3800" dirty="0">
                <a:solidFill>
                  <a:schemeClr val="accent3">
                    <a:lumMod val="75000"/>
                  </a:schemeClr>
                </a:solidFill>
              </a:rPr>
              <a:t>Okolí o násilí neví.</a:t>
            </a:r>
            <a:endParaRPr lang="nb-NO" altLang="nb-NO" sz="3800" b="1" dirty="0"/>
          </a:p>
        </p:txBody>
      </p:sp>
    </p:spTree>
    <p:extLst>
      <p:ext uri="{BB962C8B-B14F-4D97-AF65-F5344CB8AC3E}">
        <p14:creationId xmlns:p14="http://schemas.microsoft.com/office/powerpoint/2010/main" val="37589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53962" y="3481578"/>
            <a:ext cx="7801779" cy="4500563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Marius R</a:t>
            </a:r>
            <a:r>
              <a:rPr lang="nb-NO" sz="4000" dirty="0" err="1"/>
              <a:t>åkil</a:t>
            </a:r>
            <a:r>
              <a:rPr lang="nb-NO" sz="4000" dirty="0"/>
              <a:t>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3100" dirty="0"/>
              <a:t>Psycholog, ředitel ATV</a:t>
            </a:r>
            <a:r>
              <a:rPr lang="nb-NO" sz="4000" dirty="0"/>
              <a:t/>
            </a:r>
            <a:br>
              <a:rPr lang="nb-NO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Barbora Jakobsen</a:t>
            </a:r>
            <a:br>
              <a:rPr lang="cs-CZ" sz="4000" dirty="0"/>
            </a:br>
            <a:r>
              <a:rPr lang="cs-CZ" sz="3100" dirty="0" smtClean="0"/>
              <a:t>Psycholožka</a:t>
            </a:r>
            <a:r>
              <a:rPr lang="nb-NO" sz="3100" dirty="0" smtClean="0"/>
              <a:t>, </a:t>
            </a:r>
            <a:r>
              <a:rPr lang="nb-NO" sz="3100" dirty="0" err="1" smtClean="0"/>
              <a:t>vedouc</a:t>
            </a:r>
            <a:r>
              <a:rPr lang="cs-CZ" sz="3100" dirty="0" smtClean="0"/>
              <a:t>í atv troms</a:t>
            </a:r>
            <a:r>
              <a:rPr lang="nb-NO" sz="3100" dirty="0" smtClean="0"/>
              <a:t>ø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nb-NO" dirty="0"/>
              <a:t/>
            </a:r>
            <a:br>
              <a:rPr lang="nb-NO" dirty="0"/>
            </a:b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791" y="2288106"/>
            <a:ext cx="7887653" cy="524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0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Pauza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409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1550" y="829877"/>
            <a:ext cx="6034088" cy="860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www.porsgrunn.kommune.no/ImageVault/Images/conversionFormat_1267/id_6579/conversionFormatType_WebSafe/scope_0/ImageVaultHandler.as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77" y="3275112"/>
            <a:ext cx="8710441" cy="4999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94656" y="1437587"/>
            <a:ext cx="13681711" cy="882517"/>
          </a:xfrm>
        </p:spPr>
        <p:txBody>
          <a:bodyPr>
            <a:normAutofit/>
          </a:bodyPr>
          <a:lstStyle/>
          <a:p>
            <a:r>
              <a:rPr lang="cs-CZ" sz="6200" dirty="0"/>
              <a:t>Práce ve skupinách</a:t>
            </a:r>
            <a:endParaRPr lang="en-US" sz="6200" dirty="0"/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>
          <a:xfrm>
            <a:off x="1942782" y="2719137"/>
            <a:ext cx="13681711" cy="4932947"/>
          </a:xfrm>
        </p:spPr>
        <p:txBody>
          <a:bodyPr>
            <a:normAutofit/>
          </a:bodyPr>
          <a:lstStyle/>
          <a:p>
            <a:pPr marL="117560" indent="0">
              <a:buNone/>
            </a:pPr>
            <a:endParaRPr lang="nb-NO" sz="3800" dirty="0"/>
          </a:p>
          <a:p>
            <a:pPr marL="117560" indent="0">
              <a:buNone/>
            </a:pPr>
            <a:r>
              <a:rPr lang="nb-NO" sz="3800" dirty="0"/>
              <a:t>Jak </a:t>
            </a:r>
            <a:r>
              <a:rPr lang="nb-NO" sz="3800" dirty="0" err="1"/>
              <a:t>na</a:t>
            </a:r>
            <a:r>
              <a:rPr lang="nb-NO" sz="3800" dirty="0"/>
              <a:t> v</a:t>
            </a:r>
            <a:r>
              <a:rPr lang="cs-CZ" sz="3800" dirty="0"/>
              <a:t>ás působí atmosféra v rodině? </a:t>
            </a:r>
          </a:p>
          <a:p>
            <a:pPr marL="117560" indent="0">
              <a:buNone/>
            </a:pPr>
            <a:endParaRPr lang="cs-CZ" sz="3800" dirty="0"/>
          </a:p>
          <a:p>
            <a:pPr marL="117560" indent="0">
              <a:buNone/>
            </a:pPr>
            <a:r>
              <a:rPr lang="cs-CZ" sz="3800" dirty="0"/>
              <a:t>Jak myslíte, že se cítí v rodině matka a o co se snaží? </a:t>
            </a:r>
          </a:p>
          <a:p>
            <a:pPr marL="117560" indent="0">
              <a:buNone/>
            </a:pPr>
            <a:r>
              <a:rPr lang="cs-CZ" sz="3800" dirty="0"/>
              <a:t>Jak myslíte, že se cítí Boj a o co se snaží? </a:t>
            </a:r>
          </a:p>
          <a:p>
            <a:pPr marL="117560" indent="0">
              <a:buNone/>
            </a:pPr>
            <a:r>
              <a:rPr lang="cs-CZ" sz="3800" dirty="0"/>
              <a:t>Jak myslíte, že se cítí otec a o co se otec snaží? </a:t>
            </a:r>
          </a:p>
          <a:p>
            <a:pPr marL="117560" indent="0">
              <a:buNone/>
            </a:pPr>
            <a:endParaRPr lang="cs-CZ" sz="3800" dirty="0"/>
          </a:p>
        </p:txBody>
      </p:sp>
    </p:spTree>
    <p:extLst>
      <p:ext uri="{BB962C8B-B14F-4D97-AF65-F5344CB8AC3E}">
        <p14:creationId xmlns:p14="http://schemas.microsoft.com/office/powerpoint/2010/main" val="23881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000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Diskuze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603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40494" y="3152274"/>
            <a:ext cx="13681711" cy="46123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4000" dirty="0"/>
              <a:t>Od páté třídy. Mateřské školy – kniha, kapitoly. </a:t>
            </a:r>
          </a:p>
          <a:p>
            <a:pPr marL="0" indent="0">
              <a:buNone/>
            </a:pPr>
            <a:r>
              <a:rPr lang="cs-CZ" sz="4000" dirty="0"/>
              <a:t>Rámec – práce před promítnutí filmu a po promítnutí filmu </a:t>
            </a:r>
          </a:p>
          <a:p>
            <a:pPr marL="0" indent="0">
              <a:buNone/>
            </a:pPr>
            <a:r>
              <a:rPr lang="cs-CZ" sz="4000" dirty="0"/>
              <a:t>Základní informace o domácím násilí a jak děti prožívají domácí násilí. </a:t>
            </a:r>
          </a:p>
          <a:p>
            <a:pPr marL="0" indent="0">
              <a:buNone/>
            </a:pPr>
            <a:r>
              <a:rPr lang="cs-CZ" sz="4000" dirty="0"/>
              <a:t>Podpora </a:t>
            </a:r>
          </a:p>
          <a:p>
            <a:pPr marL="0" indent="0">
              <a:buNone/>
            </a:pPr>
            <a:r>
              <a:rPr lang="cs-CZ" sz="4000" dirty="0"/>
              <a:t>Na koho se děti mohou obrátit. Spolupráce. </a:t>
            </a:r>
          </a:p>
          <a:p>
            <a:pPr marL="0" indent="0">
              <a:buNone/>
            </a:pPr>
            <a:r>
              <a:rPr lang="cs-CZ" sz="4000" dirty="0"/>
              <a:t>Dopis pro učitele, pro rodiče a dopis pro děti před promítnutím filmu. </a:t>
            </a:r>
          </a:p>
          <a:p>
            <a:pPr marL="0" indent="0">
              <a:buNone/>
            </a:pPr>
            <a:r>
              <a:rPr lang="cs-CZ" sz="4000" dirty="0"/>
              <a:t>Booklet k filmu.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973179" y="975978"/>
            <a:ext cx="13495338" cy="2125662"/>
          </a:xfrm>
        </p:spPr>
        <p:txBody>
          <a:bodyPr>
            <a:no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Rámec pro promítání filmu dětem</a:t>
            </a:r>
            <a: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</a:t>
            </a:r>
            <a: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školách</a:t>
            </a:r>
            <a: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81641" y="4486941"/>
            <a:ext cx="13020450" cy="3402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Někteří tátové nechápou, že když uhodili maminku, tak tím ublížili i dítěti. Co si o tom myslíš?</a:t>
            </a:r>
          </a:p>
          <a:p>
            <a:pPr marL="0" indent="0">
              <a:buNone/>
            </a:pPr>
            <a:r>
              <a:rPr lang="cs-CZ" dirty="0" smtClean="0"/>
              <a:t>Proč Bojova maminka nemůže od tatínka jen tak odejít? Co si o tom myslíš? </a:t>
            </a:r>
          </a:p>
          <a:p>
            <a:pPr marL="0" indent="0">
              <a:buNone/>
            </a:pPr>
            <a:r>
              <a:rPr lang="cs-CZ" dirty="0" smtClean="0"/>
              <a:t>Boj přemýšlí o tom, jestli je to jeho chyba, že má tatínek takové záchvaty vzteku. Myslíš si, že je to Bojova vina? </a:t>
            </a:r>
          </a:p>
          <a:p>
            <a:pPr marL="0" indent="0">
              <a:buNone/>
            </a:pPr>
            <a:r>
              <a:rPr lang="cs-CZ" dirty="0" smtClean="0"/>
              <a:t>Je správné někomu povědět, když vidíme, že se někdo trápí? </a:t>
            </a:r>
            <a:endParaRPr lang="cs-CZ" dirty="0"/>
          </a:p>
          <a:p>
            <a:pPr marL="11756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79" y="996392"/>
            <a:ext cx="6609687" cy="2745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1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nb-NO" sz="7500" b="1" dirty="0">
              <a:ea typeface="ＭＳ Ｐゴシック" pitchFamily="-125" charset="-128"/>
            </a:endParaRPr>
          </a:p>
          <a:p>
            <a:pPr marL="117560" indent="0">
              <a:buNone/>
            </a:pPr>
            <a:endParaRPr lang="cs-CZ" sz="7500" b="1" dirty="0">
              <a:ea typeface="ＭＳ Ｐゴシック" pitchFamily="-125" charset="-128"/>
            </a:endParaRPr>
          </a:p>
          <a:p>
            <a:endParaRPr lang="nb-NO" sz="7500" b="1" dirty="0">
              <a:ea typeface="ＭＳ Ｐゴシック" pitchFamily="-125" charset="-128"/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5519" y="508585"/>
            <a:ext cx="13496925" cy="2795587"/>
          </a:xfrm>
        </p:spPr>
        <p:txBody>
          <a:bodyPr anchor="b">
            <a:normAutofit/>
          </a:bodyPr>
          <a:lstStyle/>
          <a:p>
            <a: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Oppgave: H</a:t>
            </a:r>
            <a:r>
              <a:rPr lang="cs-CZ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vordan kan </a:t>
            </a:r>
            <a: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en </a:t>
            </a:r>
            <a:r>
              <a:rPr lang="cs-CZ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l</a:t>
            </a:r>
            <a: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ærer se at </a:t>
            </a:r>
            <a:r>
              <a:rPr lang="nb-NO" sz="3600" dirty="0" err="1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Boj</a:t>
            </a:r>
            <a: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 lever med vold?</a:t>
            </a:r>
            <a:r>
              <a:rPr lang="cs-CZ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/>
            </a:r>
            <a:br>
              <a:rPr lang="cs-CZ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</a:br>
            <a:r>
              <a:rPr lang="cs-CZ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Jak může učitel/ka poznat, že Bój zažívá doma násilí?</a:t>
            </a:r>
            <a: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64" charset="-128"/>
              </a:rPr>
              <a:t> </a:t>
            </a:r>
            <a: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-125" charset="-128"/>
              </a:rPr>
              <a:t/>
            </a:r>
            <a:br>
              <a:rPr lang="nb-NO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ＭＳ Ｐゴシック" pitchFamily="-125" charset="-128"/>
              </a:rPr>
            </a:br>
            <a:endParaRPr lang="nb-NO" sz="3600" dirty="0">
              <a:solidFill>
                <a:schemeClr val="accent4">
                  <a:lumMod val="20000"/>
                  <a:lumOff val="80000"/>
                </a:schemeClr>
              </a:solidFill>
              <a:ea typeface="ＭＳ Ｐゴシック" pitchFamily="-125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80" y="3793003"/>
            <a:ext cx="12992464" cy="5486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17" y="1099971"/>
            <a:ext cx="11016145" cy="467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 descr="tenker på hjemmet.pdf"/>
          <p:cNvPicPr>
            <a:picLocks noChangeAspect="1"/>
          </p:cNvPicPr>
          <p:nvPr/>
        </p:nvPicPr>
        <p:blipFill>
          <a:blip r:embed="rId4"/>
          <a:srcRect l="19775" t="12352" r="23698" b="10989"/>
          <a:stretch>
            <a:fillRect/>
          </a:stretch>
        </p:blipFill>
        <p:spPr bwMode="auto">
          <a:xfrm>
            <a:off x="10167041" y="4414471"/>
            <a:ext cx="6493183" cy="466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5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40494" y="3152274"/>
            <a:ext cx="13681711" cy="4612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800" dirty="0" smtClean="0"/>
              <a:t>Prevence</a:t>
            </a:r>
          </a:p>
          <a:p>
            <a:pPr marL="0" indent="0">
              <a:buNone/>
            </a:pPr>
            <a:r>
              <a:rPr lang="nb-NO" sz="3800" dirty="0" smtClean="0"/>
              <a:t>R</a:t>
            </a:r>
            <a:r>
              <a:rPr lang="cs-CZ" sz="3800" dirty="0" smtClean="0"/>
              <a:t>ůzné aspekty, práce ve skupinách, reflexe a sebereflexe. </a:t>
            </a:r>
          </a:p>
          <a:p>
            <a:pPr marL="0" indent="0">
              <a:buNone/>
            </a:pPr>
            <a:r>
              <a:rPr lang="cs-CZ" sz="3800" dirty="0" smtClean="0"/>
              <a:t>Vidět film očima různých postav. </a:t>
            </a:r>
          </a:p>
          <a:p>
            <a:pPr marL="0" indent="0">
              <a:buNone/>
            </a:pPr>
            <a:r>
              <a:rPr lang="cs-CZ" sz="3800" dirty="0" smtClean="0"/>
              <a:t>Následky. </a:t>
            </a:r>
          </a:p>
          <a:p>
            <a:pPr marL="0" indent="0">
              <a:buNone/>
            </a:pPr>
            <a:r>
              <a:rPr lang="cs-CZ" sz="3800" dirty="0" smtClean="0"/>
              <a:t>Jak mluvit s dětmi o násilí. </a:t>
            </a:r>
            <a:endParaRPr lang="en-US" sz="3800" dirty="0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973179" y="975978"/>
            <a:ext cx="13495338" cy="2125662"/>
          </a:xfrm>
        </p:spPr>
        <p:txBody>
          <a:bodyPr>
            <a:noAutofit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Rámec </a:t>
            </a: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 využití filmu k edukačním účelům odborníků</a:t>
            </a:r>
            <a: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en-US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845386" y="2041525"/>
            <a:ext cx="16721890" cy="746733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3200" dirty="0" smtClean="0"/>
              <a:t>Představení </a:t>
            </a:r>
            <a:r>
              <a:rPr lang="cs-CZ" sz="3200" dirty="0"/>
              <a:t>ATV</a:t>
            </a:r>
          </a:p>
          <a:p>
            <a:pPr marL="0" indent="0">
              <a:buNone/>
            </a:pPr>
            <a:r>
              <a:rPr lang="cs-CZ" sz="3200" dirty="0"/>
              <a:t>Domácí násilí a následky domácího násilí </a:t>
            </a:r>
            <a:r>
              <a:rPr lang="nb-NO" sz="3200" dirty="0"/>
              <a:t> </a:t>
            </a:r>
            <a:endParaRPr lang="cs-CZ" sz="3200" dirty="0"/>
          </a:p>
          <a:p>
            <a:pPr marL="0" indent="0">
              <a:buNone/>
            </a:pPr>
            <a:r>
              <a:rPr lang="cs-CZ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Film – ZUŘIVEC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Práce ve skupinách</a:t>
            </a:r>
            <a:r>
              <a:rPr lang="nb-NO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cs-CZ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Využití filmu k terapeutickým účelům. </a:t>
            </a:r>
            <a:r>
              <a:rPr lang="nb-NO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Využití </a:t>
            </a:r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filmu k edukačním </a:t>
            </a: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účelům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Promítání </a:t>
            </a:r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filmu </a:t>
            </a: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na </a:t>
            </a:r>
            <a:r>
              <a:rPr lang="cs-CZ" sz="3200" dirty="0">
                <a:solidFill>
                  <a:schemeClr val="accent3">
                    <a:lumMod val="50000"/>
                  </a:schemeClr>
                </a:solidFill>
              </a:rPr>
              <a:t>školách. </a:t>
            </a:r>
            <a:endParaRPr lang="nb-NO" sz="32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Diskuze 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752928" y="474496"/>
            <a:ext cx="13681075" cy="1657350"/>
          </a:xfrm>
        </p:spPr>
        <p:txBody>
          <a:bodyPr>
            <a:normAutofit/>
          </a:bodyPr>
          <a:lstStyle/>
          <a:p>
            <a:r>
              <a:rPr lang="nb-NO" sz="5400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5400" dirty="0">
                <a:solidFill>
                  <a:schemeClr val="accent3">
                    <a:lumMod val="50000"/>
                  </a:schemeClr>
                </a:solidFill>
              </a:rPr>
              <a:t>lá</a:t>
            </a:r>
            <a:r>
              <a:rPr lang="nb-NO" sz="5400" dirty="0">
                <a:solidFill>
                  <a:schemeClr val="accent3">
                    <a:lumMod val="50000"/>
                  </a:schemeClr>
                </a:solidFill>
              </a:rPr>
              <a:t>n </a:t>
            </a:r>
            <a:r>
              <a:rPr lang="cs-CZ" sz="5400" dirty="0">
                <a:solidFill>
                  <a:schemeClr val="accent3">
                    <a:lumMod val="50000"/>
                  </a:schemeClr>
                </a:solidFill>
              </a:rPr>
              <a:t>školení </a:t>
            </a:r>
            <a:endParaRPr lang="nb-NO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AutoShape 14" descr="Bilderesultat for open society fund pra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662" y="7871192"/>
            <a:ext cx="1696403" cy="11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ilderesultat for open society fund pr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1" y="7871192"/>
            <a:ext cx="4754286" cy="15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Bilderesultat for úřad vlády č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818" y="7871192"/>
            <a:ext cx="4041313" cy="10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05" y="7836030"/>
            <a:ext cx="3747897" cy="13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49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619" y="789236"/>
            <a:ext cx="13495802" cy="207156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5400" dirty="0">
                <a:solidFill>
                  <a:schemeClr val="accent3">
                    <a:lumMod val="50000"/>
                  </a:schemeClr>
                </a:solidFill>
              </a:rPr>
              <a:t>Oppgave </a:t>
            </a:r>
            <a:br>
              <a:rPr lang="cs-CZ" sz="5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5400" dirty="0">
                <a:solidFill>
                  <a:schemeClr val="accent3">
                    <a:lumMod val="50000"/>
                  </a:schemeClr>
                </a:solidFill>
              </a:rPr>
              <a:t>Práce ve skupinách</a:t>
            </a:r>
            <a:endParaRPr lang="sv-SE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9922" name="Rectangle 3"/>
          <p:cNvSpPr>
            <a:spLocks noGrp="1" noChangeArrowheads="1"/>
          </p:cNvSpPr>
          <p:nvPr>
            <p:ph idx="1"/>
          </p:nvPr>
        </p:nvSpPr>
        <p:spPr>
          <a:xfrm>
            <a:off x="1866620" y="2292697"/>
            <a:ext cx="13020450" cy="5321849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sv-SE" sz="6000" dirty="0"/>
          </a:p>
          <a:p>
            <a:pPr marL="117560" indent="0">
              <a:buNone/>
            </a:pPr>
            <a:r>
              <a:rPr lang="sv-SE" sz="3800" dirty="0">
                <a:solidFill>
                  <a:schemeClr val="accent4">
                    <a:lumMod val="50000"/>
                  </a:schemeClr>
                </a:solidFill>
              </a:rPr>
              <a:t>Tenk på en vanskelig opplevelse du hadde som barn, som du fortalte til en voksen</a:t>
            </a:r>
          </a:p>
          <a:p>
            <a:pPr marL="117560" indent="0">
              <a:buNone/>
            </a:pPr>
            <a:r>
              <a:rPr lang="sv-SE" sz="3800" dirty="0">
                <a:solidFill>
                  <a:schemeClr val="accent4">
                    <a:lumMod val="50000"/>
                  </a:schemeClr>
                </a:solidFill>
              </a:rPr>
              <a:t>Hva gjorde den voksne som </a:t>
            </a:r>
            <a:r>
              <a:rPr lang="sv-SE" sz="3800" dirty="0" smtClean="0">
                <a:solidFill>
                  <a:schemeClr val="accent4">
                    <a:lumMod val="50000"/>
                  </a:schemeClr>
                </a:solidFill>
              </a:rPr>
              <a:t>gjorde det mulig for deg å fortelle? </a:t>
            </a:r>
          </a:p>
          <a:p>
            <a:pPr marL="117560" indent="0">
              <a:buNone/>
            </a:pPr>
            <a:r>
              <a:rPr lang="cs-CZ" sz="3800" dirty="0" smtClean="0">
                <a:solidFill>
                  <a:schemeClr val="accent3">
                    <a:lumMod val="75000"/>
                  </a:schemeClr>
                </a:solidFill>
              </a:rPr>
              <a:t>Vzpomeňte </a:t>
            </a:r>
            <a:r>
              <a:rPr lang="cs-CZ" sz="3800" dirty="0">
                <a:solidFill>
                  <a:schemeClr val="accent3">
                    <a:lumMod val="75000"/>
                  </a:schemeClr>
                </a:solidFill>
              </a:rPr>
              <a:t>si na zážitek z dětsví, kdy jste se něčím trápili a podařilo se vám se svěřit někomu z dospělých. </a:t>
            </a:r>
          </a:p>
          <a:p>
            <a:pPr marL="117560" indent="0">
              <a:buNone/>
            </a:pPr>
            <a:r>
              <a:rPr lang="cs-CZ" sz="3800" dirty="0">
                <a:solidFill>
                  <a:schemeClr val="accent3">
                    <a:lumMod val="75000"/>
                  </a:schemeClr>
                </a:solidFill>
              </a:rPr>
              <a:t>Co ten dospělý udělal/jak se choval, že se vám podařilo se svěřit? </a:t>
            </a:r>
            <a:endParaRPr lang="sv-SE" sz="3800" dirty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sv-SE" sz="5500" dirty="0">
              <a:solidFill>
                <a:srgbClr val="C00000"/>
              </a:solidFill>
            </a:endParaRPr>
          </a:p>
          <a:p>
            <a:pPr eaLnBrk="1" hangingPunct="1"/>
            <a:endParaRPr lang="sv-SE" sz="6000" dirty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096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99" y="1928595"/>
            <a:ext cx="14772981" cy="61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9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28278" y="892814"/>
            <a:ext cx="13495802" cy="1644121"/>
          </a:xfrm>
        </p:spPr>
        <p:txBody>
          <a:bodyPr>
            <a:normAutofit/>
          </a:bodyPr>
          <a:lstStyle/>
          <a:p>
            <a:r>
              <a:rPr lang="nb-NO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Bruk av filmen i terapi</a:t>
            </a:r>
            <a:r>
              <a:rPr lang="cs-CZ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br>
              <a:rPr lang="cs-CZ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cs-CZ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Využití filmu v </a:t>
            </a:r>
            <a:r>
              <a:rPr lang="cs-CZ" sz="5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terapii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 smtClean="0"/>
              <a:t>Terapi med de som utøver vold - f</a:t>
            </a:r>
            <a:r>
              <a:rPr lang="cs-CZ" sz="3200" dirty="0" smtClean="0"/>
              <a:t>ase 3</a:t>
            </a:r>
            <a:endParaRPr lang="nb-NO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3200" dirty="0" smtClean="0">
                <a:solidFill>
                  <a:schemeClr val="accent3">
                    <a:lumMod val="75000"/>
                  </a:schemeClr>
                </a:solidFill>
              </a:rPr>
              <a:t>V </a:t>
            </a:r>
            <a:r>
              <a:rPr lang="nb-NO" sz="3200" dirty="0" err="1" smtClean="0">
                <a:solidFill>
                  <a:schemeClr val="accent3">
                    <a:lumMod val="75000"/>
                  </a:schemeClr>
                </a:solidFill>
              </a:rPr>
              <a:t>terapii</a:t>
            </a:r>
            <a:r>
              <a:rPr lang="nb-NO" sz="3200" dirty="0" smtClean="0">
                <a:solidFill>
                  <a:schemeClr val="accent3">
                    <a:lumMod val="75000"/>
                  </a:schemeClr>
                </a:solidFill>
              </a:rPr>
              <a:t> s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lidmi, kteří páchají násilí  </a:t>
            </a:r>
            <a:endParaRPr lang="nb-NO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3200" dirty="0"/>
              <a:t>Fokus på pappa, fokus på Boy – hver for </a:t>
            </a:r>
            <a:r>
              <a:rPr lang="nb-NO" sz="3200" dirty="0" smtClean="0"/>
              <a:t>seg</a:t>
            </a:r>
            <a:r>
              <a:rPr lang="cs-CZ" sz="3200" dirty="0" smtClean="0"/>
              <a:t>, fokus p</a:t>
            </a:r>
            <a:r>
              <a:rPr lang="nb-NO" sz="3200" dirty="0" smtClean="0"/>
              <a:t>å partneren (om hun ville kjenne seg igjen i, på hvilken måte)</a:t>
            </a:r>
            <a:r>
              <a:rPr lang="cs-CZ" sz="3200" dirty="0" smtClean="0"/>
              <a:t>. </a:t>
            </a: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Terapi med de som har v</a:t>
            </a:r>
            <a:r>
              <a:rPr lang="nb-NO" sz="3200" dirty="0" err="1" smtClean="0"/>
              <a:t>ært</a:t>
            </a:r>
            <a:r>
              <a:rPr lang="nb-NO" sz="3200" dirty="0" smtClean="0"/>
              <a:t> utsatt</a:t>
            </a:r>
            <a:r>
              <a:rPr lang="cs-CZ" sz="3200" dirty="0" smtClean="0"/>
              <a:t>.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V terapii s osobou ohroženou. </a:t>
            </a:r>
            <a:endParaRPr lang="nb-NO" sz="3200" dirty="0" smtClean="0"/>
          </a:p>
          <a:p>
            <a:pPr marL="0" indent="0">
              <a:buNone/>
            </a:pPr>
            <a:r>
              <a:rPr lang="nb-NO" sz="3200" dirty="0" smtClean="0"/>
              <a:t>Terapi med barn</a:t>
            </a:r>
            <a:r>
              <a:rPr lang="cs-CZ" sz="3200" dirty="0" smtClean="0"/>
              <a:t>.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V terapii s dětmi.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6068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4243" y="2863516"/>
            <a:ext cx="13681711" cy="502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Kontakt</a:t>
            </a:r>
            <a:r>
              <a:rPr lang="cs-CZ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barbora</a:t>
            </a:r>
            <a:r>
              <a:rPr lang="nb-NO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@atv-stiftelsen.no</a:t>
            </a:r>
            <a:endParaRPr lang="nb-NO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Tel: </a:t>
            </a:r>
            <a:r>
              <a:rPr lang="nb-NO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+</a:t>
            </a:r>
            <a:r>
              <a:rPr lang="cs-CZ" sz="4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47 41046952</a:t>
            </a:r>
            <a:endParaRPr lang="nb-NO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nb-NO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marius@atv-stiftelsen.no</a:t>
            </a:r>
          </a:p>
          <a:p>
            <a:pPr marL="0" indent="0">
              <a:buNone/>
            </a:pPr>
            <a:r>
              <a:rPr lang="nb-NO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http://atv-stiftelsen.no/engelsk</a:t>
            </a:r>
          </a:p>
          <a:p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961148" y="595898"/>
            <a:ext cx="13681075" cy="2025650"/>
          </a:xfrm>
        </p:spPr>
        <p:txBody>
          <a:bodyPr/>
          <a:lstStyle/>
          <a:p>
            <a:r>
              <a:rPr lang="nb-NO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Diskuse</a:t>
            </a:r>
            <a:r>
              <a:rPr lang="nb-N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44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66619" y="271345"/>
            <a:ext cx="13495802" cy="1644121"/>
          </a:xfrm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Odkazy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28279" y="2135752"/>
            <a:ext cx="13972600" cy="6668366"/>
          </a:xfrm>
        </p:spPr>
        <p:txBody>
          <a:bodyPr>
            <a:normAutofit fontScale="77500" lnSpcReduction="20000"/>
          </a:bodyPr>
          <a:lstStyle/>
          <a:p>
            <a:r>
              <a:rPr lang="nb-NO" b="1" dirty="0"/>
              <a:t>Askeland, A., </a:t>
            </a:r>
            <a:r>
              <a:rPr lang="nb-NO" b="1" dirty="0" err="1"/>
              <a:t>Heir</a:t>
            </a:r>
            <a:r>
              <a:rPr lang="nb-NO" b="1" dirty="0"/>
              <a:t>, T: </a:t>
            </a:r>
            <a:r>
              <a:rPr lang="nb-NO" dirty="0"/>
              <a:t>(201</a:t>
            </a:r>
            <a:r>
              <a:rPr lang="cs-CZ" dirty="0"/>
              <a:t>3</a:t>
            </a:r>
            <a:r>
              <a:rPr lang="nb-NO" dirty="0"/>
              <a:t>). </a:t>
            </a:r>
            <a:r>
              <a:rPr lang="en-US" dirty="0"/>
              <a:t>Psychiatric disorders among men voluntarily in treatment for violent </a:t>
            </a:r>
            <a:r>
              <a:rPr lang="en-US" dirty="0" err="1"/>
              <a:t>behaviour</a:t>
            </a:r>
            <a:r>
              <a:rPr lang="en-US" dirty="0"/>
              <a:t>: a cross-sectional study</a:t>
            </a:r>
            <a:r>
              <a:rPr lang="cs-CZ" dirty="0"/>
              <a:t>. BMJ journal. </a:t>
            </a:r>
            <a:endParaRPr lang="en-US" dirty="0"/>
          </a:p>
          <a:p>
            <a:r>
              <a:rPr lang="cs-CZ" b="1" dirty="0" smtClean="0"/>
              <a:t>Dahle, G., Nyhus, S. </a:t>
            </a:r>
            <a:r>
              <a:rPr lang="cs-CZ" dirty="0" smtClean="0"/>
              <a:t>(2010). Sinna mann. Cappelen Damm. </a:t>
            </a:r>
            <a:r>
              <a:rPr lang="cs-CZ" i="1" dirty="0" smtClean="0"/>
              <a:t>Český překlad: Zuřivec.</a:t>
            </a:r>
            <a:endParaRPr lang="cs-CZ" b="1" dirty="0" smtClean="0"/>
          </a:p>
          <a:p>
            <a:r>
              <a:rPr lang="en-US" b="1" dirty="0" err="1" smtClean="0"/>
              <a:t>Dube</a:t>
            </a:r>
            <a:r>
              <a:rPr lang="en-US" b="1" dirty="0"/>
              <a:t>, SR, Williams JE, Chapman DP, </a:t>
            </a:r>
            <a:r>
              <a:rPr lang="en-US" b="1" dirty="0" err="1"/>
              <a:t>Anda</a:t>
            </a:r>
            <a:r>
              <a:rPr lang="en-US" b="1" dirty="0"/>
              <a:t> RF</a:t>
            </a:r>
            <a:r>
              <a:rPr lang="en-US" dirty="0"/>
              <a:t> (2004). Insights into causal pathways for ischemic heart disease: Adverse Childhood Experiences Study. </a:t>
            </a:r>
            <a:r>
              <a:rPr lang="en-US" i="1" dirty="0"/>
              <a:t>Circulation</a:t>
            </a:r>
            <a:r>
              <a:rPr lang="en-US" dirty="0"/>
              <a:t>; 110:1761–1766.</a:t>
            </a:r>
          </a:p>
          <a:p>
            <a:r>
              <a:rPr lang="cs-CZ" b="1" dirty="0"/>
              <a:t>Feliti VJ, Anda RF</a:t>
            </a:r>
            <a:r>
              <a:rPr lang="cs-CZ" dirty="0"/>
              <a:t>. The relationship of adverse childhood experiences to adult medical disease, psychiatric conditions, and sexual behavior: implications for healthcare. I: Lanius RA, Vermetten E, Pain C (eds.) The impact of early life trauma on health and disease: the hidden epidemic. Cambridge University Press. 2010. </a:t>
            </a:r>
            <a:endParaRPr lang="cs-CZ" dirty="0" smtClean="0"/>
          </a:p>
          <a:p>
            <a:r>
              <a:rPr lang="en-US" b="1" dirty="0" err="1" smtClean="0"/>
              <a:t>Hjemdal</a:t>
            </a:r>
            <a:r>
              <a:rPr lang="en-US" b="1" dirty="0"/>
              <a:t>, O. K., &amp; </a:t>
            </a:r>
            <a:r>
              <a:rPr lang="en-US" b="1" dirty="0" err="1"/>
              <a:t>Thoresen</a:t>
            </a:r>
            <a:r>
              <a:rPr lang="en-US" b="1" dirty="0"/>
              <a:t>, S.  </a:t>
            </a:r>
            <a:r>
              <a:rPr lang="en-US" dirty="0"/>
              <a:t>(2014) </a:t>
            </a:r>
            <a:r>
              <a:rPr lang="nb-NO" dirty="0"/>
              <a:t>Vold og voldtekt i Norge: En nasjonal forekomststudie av vold I et livsløpsperspektiv. (1/2014). Oslo: Nasjonalt kunnskapssenter om vold og traumatisk stress. </a:t>
            </a:r>
            <a:r>
              <a:rPr lang="cs-CZ" i="1" dirty="0"/>
              <a:t>Český překlad: Násilí a znásilnění v Norsku. Národní prevalenční studie. </a:t>
            </a:r>
          </a:p>
          <a:p>
            <a:r>
              <a:rPr lang="cs-CZ" b="1" dirty="0"/>
              <a:t>Hoel, G. et al.</a:t>
            </a:r>
            <a:r>
              <a:rPr lang="cs-CZ" dirty="0"/>
              <a:t> </a:t>
            </a:r>
            <a:r>
              <a:rPr lang="nb-NO" dirty="0"/>
              <a:t>(2010) </a:t>
            </a:r>
            <a:r>
              <a:rPr lang="cs-CZ" dirty="0"/>
              <a:t>Rapport: Da lykkeliten kom til verden. Oslo. 2010. English translation: Raport, Norwegian Medical Association. </a:t>
            </a:r>
            <a:endParaRPr lang="en-US" dirty="0"/>
          </a:p>
          <a:p>
            <a:r>
              <a:rPr lang="cs-CZ" b="1" dirty="0"/>
              <a:t>Justis og berdskaprsdepartementet</a:t>
            </a:r>
            <a:r>
              <a:rPr lang="cs-CZ" dirty="0"/>
              <a:t>. Et liv uten vold. Handlingsplan mot vold i n</a:t>
            </a:r>
            <a:r>
              <a:rPr lang="nb-NO" dirty="0"/>
              <a:t>ære relasjoner 2014-2017. JD 2013.</a:t>
            </a:r>
            <a:r>
              <a:rPr lang="cs-CZ" dirty="0"/>
              <a:t> </a:t>
            </a:r>
            <a:r>
              <a:rPr lang="cs-CZ" i="1" dirty="0"/>
              <a:t>Český překlad: Národní akční plán proti násilí mezi osobami v blízkém vztahu  2014 – 2017. </a:t>
            </a:r>
            <a:endParaRPr lang="en-US" i="1" dirty="0"/>
          </a:p>
          <a:p>
            <a:r>
              <a:rPr lang="cs-CZ" b="1" dirty="0"/>
              <a:t>Kirkengen, AL.</a:t>
            </a:r>
            <a:r>
              <a:rPr lang="cs-CZ" dirty="0"/>
              <a:t> Hvordan krenkede barn blir syke voksne. 2. utg. Oslo: Universitetsforlaget, 2009. </a:t>
            </a:r>
            <a:r>
              <a:rPr lang="cs-CZ" i="1" dirty="0"/>
              <a:t>English translation: the lived experience of violation. How abused children become unhealthy adults. </a:t>
            </a:r>
            <a:r>
              <a:rPr lang="cs-CZ" dirty="0"/>
              <a:t>Universitetsforlaget. </a:t>
            </a:r>
          </a:p>
          <a:p>
            <a:r>
              <a:rPr lang="cs-CZ" b="1" dirty="0"/>
              <a:t>Rasmussen, I. , Str</a:t>
            </a:r>
            <a:r>
              <a:rPr lang="nb-NO" b="1" dirty="0"/>
              <a:t>øm, S., Sverdrup, S., </a:t>
            </a:r>
            <a:r>
              <a:rPr lang="nb-NO" b="1" dirty="0" err="1"/>
              <a:t>Vennemo</a:t>
            </a:r>
            <a:r>
              <a:rPr lang="nb-NO" b="1" dirty="0"/>
              <a:t>, H. </a:t>
            </a:r>
            <a:r>
              <a:rPr lang="nb-NO" dirty="0"/>
              <a:t>(2012). Samfunnsøkonomiske kostnader av vold i nære relasjoner. Rapport (2012/41). Vista Analyse. </a:t>
            </a:r>
            <a:r>
              <a:rPr lang="cs-CZ" i="1" dirty="0"/>
              <a:t>Český překlad: Společensko-ekonomické dopady násilí mezi osobami v blízkém vztahu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9554" y="444338"/>
            <a:ext cx="15464116" cy="1586752"/>
          </a:xfrm>
        </p:spPr>
        <p:txBody>
          <a:bodyPr>
            <a:noAutofit/>
          </a:bodyPr>
          <a:lstStyle/>
          <a:p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Násilí </a:t>
            </a:r>
            <a:r>
              <a:rPr lang="cs-CZ" sz="5400" dirty="0"/>
              <a:t>mezi osobami v blízkém vztahu</a:t>
            </a:r>
            <a:endParaRPr lang="nb-NO" sz="54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09482" y="3039035"/>
            <a:ext cx="13553646" cy="5486400"/>
          </a:xfrm>
        </p:spPr>
        <p:txBody>
          <a:bodyPr/>
          <a:lstStyle/>
          <a:p>
            <a:pPr algn="l"/>
            <a:endParaRPr lang="cs-CZ" sz="2800" dirty="0" smtClean="0"/>
          </a:p>
          <a:p>
            <a:pPr algn="l"/>
            <a:r>
              <a:rPr lang="cs-CZ" sz="2800" dirty="0" smtClean="0"/>
              <a:t>F</a:t>
            </a:r>
            <a:r>
              <a:rPr lang="nb-NO" sz="2800" dirty="0" err="1"/>
              <a:t>yzick</a:t>
            </a:r>
            <a:r>
              <a:rPr lang="cs-CZ" sz="2800" dirty="0"/>
              <a:t>é násillí</a:t>
            </a:r>
          </a:p>
          <a:p>
            <a:pPr algn="l"/>
            <a:r>
              <a:rPr lang="cs-CZ" sz="2800" dirty="0"/>
              <a:t>Psychické násilí </a:t>
            </a:r>
          </a:p>
          <a:p>
            <a:pPr algn="l"/>
            <a:r>
              <a:rPr lang="cs-CZ" sz="2800" dirty="0"/>
              <a:t>Sexuální násilí </a:t>
            </a:r>
          </a:p>
          <a:p>
            <a:pPr algn="l"/>
            <a:r>
              <a:rPr lang="cs-CZ" sz="2800" dirty="0"/>
              <a:t>Materiální násilí</a:t>
            </a:r>
          </a:p>
          <a:p>
            <a:pPr algn="l"/>
            <a:r>
              <a:rPr lang="cs-CZ" sz="2800" dirty="0"/>
              <a:t>Latentní násilí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8" y="3003140"/>
            <a:ext cx="9010365" cy="528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08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1418" y="779389"/>
            <a:ext cx="13681711" cy="1399035"/>
          </a:xfrm>
        </p:spPr>
        <p:txBody>
          <a:bodyPr>
            <a:noAutofit/>
          </a:bodyPr>
          <a:lstStyle/>
          <a:p>
            <a:r>
              <a:rPr lang="en-US" sz="5400" dirty="0" err="1"/>
              <a:t>Vold</a:t>
            </a:r>
            <a:r>
              <a:rPr lang="en-US" sz="5400" dirty="0"/>
              <a:t> </a:t>
            </a:r>
            <a:r>
              <a:rPr lang="en-US" sz="5400" dirty="0" err="1"/>
              <a:t>er</a:t>
            </a:r>
            <a:r>
              <a:rPr lang="en-US" sz="5400" dirty="0"/>
              <a:t> </a:t>
            </a:r>
            <a:r>
              <a:rPr lang="en-US" sz="5400" dirty="0" err="1"/>
              <a:t>ikke</a:t>
            </a:r>
            <a:r>
              <a:rPr lang="en-US" sz="5400" dirty="0"/>
              <a:t> </a:t>
            </a:r>
            <a:r>
              <a:rPr lang="en-US" sz="5400" dirty="0" err="1"/>
              <a:t>en</a:t>
            </a:r>
            <a:r>
              <a:rPr lang="en-US" sz="5400" dirty="0"/>
              <a:t> </a:t>
            </a:r>
            <a:r>
              <a:rPr lang="en-US" sz="5400" dirty="0" err="1"/>
              <a:t>privatsak</a:t>
            </a:r>
            <a:r>
              <a:rPr lang="cs-CZ" sz="5400" dirty="0"/>
              <a:t>. </a:t>
            </a:r>
            <a:br>
              <a:rPr lang="cs-CZ" sz="5400" dirty="0"/>
            </a:br>
            <a:r>
              <a:rPr lang="cs-CZ" sz="5400" dirty="0"/>
              <a:t>  Násilí není soukromý problém.</a:t>
            </a:r>
            <a:endParaRPr lang="nb-NO" sz="54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2783" y="2743200"/>
            <a:ext cx="13681711" cy="58898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b-NO" dirty="0"/>
              <a:t>Vold som menneskerettighetsproblem</a:t>
            </a:r>
            <a:r>
              <a:rPr lang="cs-CZ" dirty="0"/>
              <a:t>. 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Porušování lidských práv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nb-NO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nb-NO" dirty="0"/>
              <a:t>Vold som demokratiproblem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Demokracie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cs-CZ" dirty="0"/>
              <a:t>  </a:t>
            </a:r>
            <a:endParaRPr lang="nb-NO" dirty="0"/>
          </a:p>
          <a:p>
            <a:pPr algn="l"/>
            <a:r>
              <a:rPr lang="nb-NO" dirty="0"/>
              <a:t>Vold som likestillingsproblem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Rovnost žen a mužů</a:t>
            </a:r>
            <a:r>
              <a:rPr lang="cs-CZ" dirty="0"/>
              <a:t>.</a:t>
            </a:r>
            <a:endParaRPr lang="nb-NO" dirty="0"/>
          </a:p>
          <a:p>
            <a:pPr algn="l"/>
            <a:r>
              <a:rPr lang="nb-NO" dirty="0"/>
              <a:t>Vold som usynliggjort/skjult</a:t>
            </a:r>
            <a:r>
              <a:rPr lang="nb-NO" i="1" dirty="0"/>
              <a:t> </a:t>
            </a:r>
            <a:r>
              <a:rPr lang="nb-NO" dirty="0"/>
              <a:t> problem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Tabu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nb-NO" dirty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nb-NO" dirty="0"/>
              <a:t>Vold som helseproblem / psykologisk problem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Problém zdraví lidí</a:t>
            </a:r>
            <a:r>
              <a:rPr lang="cs-CZ" dirty="0"/>
              <a:t>.</a:t>
            </a:r>
            <a:endParaRPr lang="nb-NO" dirty="0"/>
          </a:p>
          <a:p>
            <a:pPr algn="l"/>
            <a:r>
              <a:rPr lang="nb-NO" dirty="0"/>
              <a:t>Vold som sosialt problem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Sociální problém</a:t>
            </a:r>
            <a:r>
              <a:rPr lang="cs-CZ" dirty="0"/>
              <a:t>.</a:t>
            </a:r>
            <a:endParaRPr lang="nb-NO" dirty="0"/>
          </a:p>
          <a:p>
            <a:pPr algn="l"/>
            <a:r>
              <a:rPr lang="nb-NO" dirty="0"/>
              <a:t>Vold som kriminelt problem</a:t>
            </a:r>
            <a:r>
              <a:rPr lang="cs-CZ" dirty="0"/>
              <a:t>.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Justiční problém</a:t>
            </a:r>
            <a:r>
              <a:rPr lang="cs-CZ" dirty="0"/>
              <a:t>. </a:t>
            </a:r>
            <a:endParaRPr lang="nb-NO" dirty="0"/>
          </a:p>
          <a:p>
            <a:pPr marL="68580" algn="l"/>
            <a:r>
              <a:rPr lang="nb-NO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  </a:t>
            </a:r>
            <a:r>
              <a:rPr lang="nb-NO" dirty="0">
                <a:solidFill>
                  <a:schemeClr val="tx1"/>
                </a:solidFill>
                <a:sym typeface="Symbol" panose="05050102010706020507" pitchFamily="18" charset="2"/>
              </a:rPr>
              <a:t></a:t>
            </a:r>
          </a:p>
          <a:p>
            <a:pPr algn="l"/>
            <a:r>
              <a:rPr lang="nb-NO" dirty="0">
                <a:solidFill>
                  <a:schemeClr val="tx1"/>
                </a:solidFill>
                <a:sym typeface="Symbol" panose="05050102010706020507" pitchFamily="18" charset="2"/>
              </a:rPr>
              <a:t>	</a:t>
            </a:r>
            <a:r>
              <a:rPr lang="nb-NO" dirty="0">
                <a:solidFill>
                  <a:schemeClr val="bg2"/>
                </a:solidFill>
                <a:sym typeface="Symbol" panose="05050102010706020507" pitchFamily="18" charset="2"/>
              </a:rPr>
              <a:t>Vold er et samfunnsproblem</a:t>
            </a:r>
            <a:r>
              <a:rPr lang="cs-CZ" dirty="0">
                <a:solidFill>
                  <a:schemeClr val="bg2"/>
                </a:solidFill>
                <a:sym typeface="Symbol" panose="05050102010706020507" pitchFamily="18" charset="2"/>
              </a:rPr>
              <a:t> 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Násilí je problém celé společnosti</a:t>
            </a:r>
            <a:r>
              <a:rPr lang="cs-CZ" dirty="0">
                <a:solidFill>
                  <a:schemeClr val="bg2"/>
                </a:solidFill>
                <a:sym typeface="Symbol" panose="05050102010706020507" pitchFamily="18" charset="2"/>
              </a:rPr>
              <a:t>. </a:t>
            </a:r>
            <a:endParaRPr lang="nb-NO" dirty="0">
              <a:solidFill>
                <a:schemeClr val="bg2"/>
              </a:solidFill>
              <a:sym typeface="Symbol" panose="05050102010706020507" pitchFamily="18" charset="2"/>
            </a:endParaRPr>
          </a:p>
          <a:p>
            <a:pPr algn="l"/>
            <a:r>
              <a:rPr lang="nb-NO" dirty="0">
                <a:solidFill>
                  <a:schemeClr val="bg2"/>
                </a:solidFill>
                <a:sym typeface="Symbol" panose="05050102010706020507" pitchFamily="18" charset="2"/>
              </a:rPr>
              <a:t>	Fordrer et samfunnsansvar </a:t>
            </a:r>
            <a:r>
              <a:rPr lang="cs-CZ" dirty="0">
                <a:solidFill>
                  <a:schemeClr val="tx1"/>
                </a:solidFill>
                <a:sym typeface="Symbol" panose="05050102010706020507" pitchFamily="18" charset="2"/>
              </a:rPr>
              <a:t>–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předpokládá nasazení celé společnosti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. </a:t>
            </a:r>
            <a:endParaRPr lang="nb-NO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95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81291" y="794474"/>
            <a:ext cx="13495802" cy="932204"/>
          </a:xfrm>
        </p:spPr>
        <p:txBody>
          <a:bodyPr>
            <a:normAutofit/>
          </a:bodyPr>
          <a:lstStyle/>
          <a:p>
            <a:r>
              <a:rPr lang="nb-NO" sz="6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Alternativ til vold</a:t>
            </a:r>
            <a:endParaRPr lang="en-US" sz="6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66619" y="2550064"/>
            <a:ext cx="14249058" cy="70433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sz="3200" dirty="0"/>
              <a:t>ATV </a:t>
            </a:r>
            <a:r>
              <a:rPr lang="en-GB" sz="3200" dirty="0" err="1"/>
              <a:t>ble</a:t>
            </a:r>
            <a:r>
              <a:rPr lang="en-GB" sz="3200" dirty="0"/>
              <a:t> </a:t>
            </a:r>
            <a:r>
              <a:rPr lang="en-GB" sz="3200" dirty="0" err="1"/>
              <a:t>startet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1987, </a:t>
            </a:r>
            <a:r>
              <a:rPr lang="en-GB" sz="3200" dirty="0" err="1"/>
              <a:t>som</a:t>
            </a:r>
            <a:r>
              <a:rPr lang="en-GB" sz="3200" dirty="0"/>
              <a:t> </a:t>
            </a:r>
            <a:r>
              <a:rPr lang="en-GB" sz="3200" dirty="0" err="1"/>
              <a:t>det</a:t>
            </a:r>
            <a:r>
              <a:rPr lang="en-GB" sz="3200" dirty="0"/>
              <a:t> </a:t>
            </a:r>
            <a:r>
              <a:rPr lang="en-GB" sz="3200" dirty="0" err="1"/>
              <a:t>første</a:t>
            </a:r>
            <a:r>
              <a:rPr lang="en-GB" sz="3200" dirty="0"/>
              <a:t> </a:t>
            </a:r>
            <a:r>
              <a:rPr lang="en-GB" sz="3200" dirty="0" err="1"/>
              <a:t>spesialiserte</a:t>
            </a:r>
            <a:r>
              <a:rPr lang="en-GB" sz="3200" dirty="0"/>
              <a:t> </a:t>
            </a:r>
            <a:r>
              <a:rPr lang="en-GB" sz="3200" dirty="0" err="1"/>
              <a:t>behandlingstilbudet</a:t>
            </a:r>
            <a:r>
              <a:rPr lang="en-GB" sz="3200" dirty="0"/>
              <a:t> </a:t>
            </a:r>
            <a:r>
              <a:rPr lang="en-GB" sz="3200" dirty="0" err="1"/>
              <a:t>til</a:t>
            </a:r>
            <a:r>
              <a:rPr lang="en-GB" sz="3200" dirty="0"/>
              <a:t> </a:t>
            </a:r>
            <a:r>
              <a:rPr lang="en-GB" sz="3200" dirty="0" err="1"/>
              <a:t>mannlige</a:t>
            </a:r>
            <a:r>
              <a:rPr lang="en-GB" sz="3200" dirty="0"/>
              <a:t> </a:t>
            </a:r>
            <a:r>
              <a:rPr lang="en-GB" sz="3200" dirty="0" err="1"/>
              <a:t>utøvere</a:t>
            </a:r>
            <a:r>
              <a:rPr lang="en-GB" sz="3200" dirty="0"/>
              <a:t> </a:t>
            </a:r>
            <a:r>
              <a:rPr lang="en-GB" sz="3200" dirty="0" err="1"/>
              <a:t>av</a:t>
            </a:r>
            <a:r>
              <a:rPr lang="en-GB" sz="3200" dirty="0"/>
              <a:t> </a:t>
            </a:r>
            <a:r>
              <a:rPr lang="en-GB" sz="3200" dirty="0" err="1"/>
              <a:t>vold</a:t>
            </a:r>
            <a:r>
              <a:rPr lang="en-GB" sz="3200" dirty="0"/>
              <a:t> I </a:t>
            </a:r>
            <a:r>
              <a:rPr lang="en-GB" sz="3200" dirty="0" err="1"/>
              <a:t>nære</a:t>
            </a:r>
            <a:r>
              <a:rPr lang="en-GB" sz="3200" dirty="0"/>
              <a:t> </a:t>
            </a:r>
            <a:r>
              <a:rPr lang="en-GB" sz="3200" dirty="0" err="1"/>
              <a:t>relasjoner</a:t>
            </a:r>
            <a:r>
              <a:rPr lang="en-GB" sz="3200" dirty="0"/>
              <a:t> I Europa. </a:t>
            </a:r>
            <a:endParaRPr lang="cs-CZ" sz="3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1987 – </a:t>
            </a:r>
            <a:r>
              <a:rPr lang="en-GB" sz="3200" dirty="0" err="1">
                <a:solidFill>
                  <a:schemeClr val="accent3">
                    <a:lumMod val="75000"/>
                  </a:schemeClr>
                </a:solidFill>
              </a:rPr>
              <a:t>prvn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í centrum poskytující terapii můžům, kteří páchali násilí na partnerce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3200" dirty="0"/>
              <a:t>I dag: </a:t>
            </a:r>
            <a:r>
              <a:rPr lang="en-GB" sz="3200" dirty="0" err="1"/>
              <a:t>Forsknings</a:t>
            </a:r>
            <a:r>
              <a:rPr lang="en-GB" sz="3200" dirty="0"/>
              <a:t>- og </a:t>
            </a:r>
            <a:r>
              <a:rPr lang="en-GB" sz="3200" dirty="0" err="1"/>
              <a:t>behandlingssenter</a:t>
            </a:r>
            <a:r>
              <a:rPr lang="en-GB" sz="3200" dirty="0"/>
              <a:t> for </a:t>
            </a:r>
            <a:r>
              <a:rPr lang="en-GB" sz="3200" dirty="0" err="1"/>
              <a:t>vold</a:t>
            </a:r>
            <a:r>
              <a:rPr lang="en-GB" sz="3200" dirty="0"/>
              <a:t> I </a:t>
            </a:r>
            <a:r>
              <a:rPr lang="en-GB" sz="3200" dirty="0" err="1"/>
              <a:t>nære</a:t>
            </a:r>
            <a:r>
              <a:rPr lang="en-GB" sz="3200" dirty="0"/>
              <a:t> </a:t>
            </a:r>
            <a:r>
              <a:rPr lang="en-GB" sz="3200" dirty="0" err="1"/>
              <a:t>relasjoner</a:t>
            </a:r>
            <a:r>
              <a:rPr lang="en-GB" sz="3200" dirty="0"/>
              <a:t>. </a:t>
            </a:r>
            <a:r>
              <a:rPr lang="en-GB" sz="3200" dirty="0" err="1"/>
              <a:t>Tilbud</a:t>
            </a:r>
            <a:r>
              <a:rPr lang="en-GB" sz="3200" dirty="0"/>
              <a:t> </a:t>
            </a:r>
            <a:r>
              <a:rPr lang="en-GB" sz="3200" dirty="0" err="1"/>
              <a:t>til</a:t>
            </a:r>
            <a:r>
              <a:rPr lang="en-GB" sz="3200" dirty="0"/>
              <a:t>:</a:t>
            </a:r>
            <a:r>
              <a:rPr lang="cs-CZ" sz="3200" dirty="0"/>
              <a:t> v</a:t>
            </a:r>
            <a:r>
              <a:rPr lang="en-GB" sz="3200" dirty="0" err="1"/>
              <a:t>oksne</a:t>
            </a:r>
            <a:r>
              <a:rPr lang="en-GB" sz="3200" dirty="0"/>
              <a:t> </a:t>
            </a:r>
            <a:r>
              <a:rPr lang="en-GB" sz="3200" dirty="0" err="1"/>
              <a:t>utøvere</a:t>
            </a:r>
            <a:r>
              <a:rPr lang="cs-CZ" sz="3200" dirty="0"/>
              <a:t>, v</a:t>
            </a:r>
            <a:r>
              <a:rPr lang="en-GB" sz="3200" dirty="0" err="1"/>
              <a:t>oksne</a:t>
            </a:r>
            <a:r>
              <a:rPr lang="en-GB" sz="3200" dirty="0"/>
              <a:t> </a:t>
            </a:r>
            <a:r>
              <a:rPr lang="en-GB" sz="3200" dirty="0" err="1"/>
              <a:t>utsatte</a:t>
            </a:r>
            <a:r>
              <a:rPr lang="en-GB" sz="3200" dirty="0"/>
              <a:t> og barn. </a:t>
            </a:r>
            <a:endParaRPr lang="cs-CZ" sz="32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Dnes: terapie pro dospělé, kteří násilí páchají, osoby ohrožené násilím, děti ohrožené násilím 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3200" dirty="0" smtClean="0"/>
              <a:t>NGO</a:t>
            </a:r>
            <a:r>
              <a:rPr lang="en-GB" sz="3200" dirty="0"/>
              <a:t>, </a:t>
            </a:r>
            <a:r>
              <a:rPr lang="en-GB" sz="3200" dirty="0" err="1"/>
              <a:t>offentlig</a:t>
            </a:r>
            <a:r>
              <a:rPr lang="en-GB" sz="3200" dirty="0"/>
              <a:t> </a:t>
            </a:r>
            <a:r>
              <a:rPr lang="en-GB" sz="3200" dirty="0" err="1"/>
              <a:t>finansiering</a:t>
            </a:r>
            <a:r>
              <a:rPr lang="en-GB" sz="3200" dirty="0"/>
              <a:t>. </a:t>
            </a:r>
            <a:endParaRPr lang="cs-CZ" sz="3200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Nezisková organizace, financování státem a kraji 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3200" dirty="0"/>
              <a:t>11 </a:t>
            </a:r>
            <a:r>
              <a:rPr lang="en-GB" sz="3200" dirty="0" err="1"/>
              <a:t>kontorer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Norge. </a:t>
            </a:r>
            <a:endParaRPr lang="en-GB" sz="3200" dirty="0" smtClean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</a:rPr>
              <a:t>11 </a:t>
            </a:r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</a:rPr>
              <a:t>center</a:t>
            </a:r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en-GB" sz="3200" dirty="0" err="1" smtClean="0">
                <a:solidFill>
                  <a:schemeClr val="accent3">
                    <a:lumMod val="75000"/>
                  </a:schemeClr>
                </a:solidFill>
              </a:rPr>
              <a:t>Norsku</a:t>
            </a:r>
            <a:endParaRPr lang="en-GB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cs-CZ" altLang="nb-NO" dirty="0"/>
              <a:t> 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58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083485" y="312820"/>
            <a:ext cx="13495802" cy="1949117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cs-CZ" altLang="nb-NO" sz="6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altLang="nb-NO" sz="6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altLang="nb-NO" sz="6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altLang="nb-NO" sz="6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altLang="nb-NO" sz="6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altLang="nb-NO" sz="6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nb-NO" altLang="nb-NO" sz="66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Behandlingsarbeidet i ATV er basert p</a:t>
            </a:r>
            <a:r>
              <a:rPr lang="nb-NO" altLang="nb-NO" sz="66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å</a:t>
            </a:r>
            <a:r>
              <a:rPr lang="cs-CZ" altLang="nb-NO" sz="66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br>
              <a:rPr lang="cs-CZ" altLang="nb-NO" sz="66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nb-NO" altLang="nb-NO" sz="66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lang="cs-CZ" altLang="nb-NO" sz="6600" kern="12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ývoj terapeutických itervencí ATV</a:t>
            </a:r>
            <a:r>
              <a:rPr lang="cs-CZ" altLang="nb-NO" sz="62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cs-CZ" altLang="nb-NO" sz="62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altLang="nb-NO" sz="62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cs-CZ" altLang="nb-NO" sz="6200" kern="12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nb-NO" altLang="nb-NO" sz="53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  <a:r>
              <a:rPr lang="nb-NO" altLang="nb-NO" dirty="0"/>
              <a:t/>
            </a:r>
            <a:br>
              <a:rPr lang="nb-NO" alt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9768" y="2863951"/>
            <a:ext cx="15079100" cy="5525932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  <a:defRPr/>
            </a:pPr>
            <a:endParaRPr lang="nb-NO" altLang="nb-NO" dirty="0"/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nb-NO" altLang="nb-NO" sz="3200" dirty="0"/>
              <a:t>Livserfaringene til voldsutsatte voksne, voldsutøvende </a:t>
            </a:r>
            <a:r>
              <a:rPr lang="nb-NO" altLang="nb-NO" sz="3200" dirty="0" smtClean="0"/>
              <a:t>voksne, ungdom </a:t>
            </a:r>
            <a:r>
              <a:rPr lang="nb-NO" altLang="nb-NO" sz="3200" dirty="0"/>
              <a:t>og barn</a:t>
            </a:r>
            <a:r>
              <a:rPr lang="cs-CZ" altLang="nb-NO" sz="3200" dirty="0"/>
              <a:t>. </a:t>
            </a:r>
            <a:r>
              <a:rPr lang="cs-CZ" altLang="nb-NO" sz="3200" dirty="0" smtClean="0">
                <a:solidFill>
                  <a:schemeClr val="accent3">
                    <a:lumMod val="75000"/>
                  </a:schemeClr>
                </a:solidFill>
              </a:rPr>
              <a:t>Zkušenosti</a:t>
            </a:r>
            <a:r>
              <a:rPr lang="nb-NO" altLang="nb-NO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nb-NO" sz="32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cs-CZ" altLang="nb-NO" sz="3200" dirty="0">
                <a:solidFill>
                  <a:schemeClr val="accent3">
                    <a:lumMod val="75000"/>
                  </a:schemeClr>
                </a:solidFill>
              </a:rPr>
              <a:t>příběhy)</a:t>
            </a:r>
            <a:endParaRPr lang="nb-NO" altLang="nb-NO" sz="3200" dirty="0"/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nb-NO" altLang="nb-NO" sz="3200" dirty="0"/>
              <a:t>En forståelse av kjønns- og maktstrukturer i samfunnet</a:t>
            </a:r>
            <a:r>
              <a:rPr lang="cs-CZ" altLang="nb-NO" sz="3200" dirty="0"/>
              <a:t> </a:t>
            </a:r>
            <a:r>
              <a:rPr lang="cs-CZ" altLang="nb-NO" sz="3200" dirty="0" smtClean="0">
                <a:solidFill>
                  <a:schemeClr val="accent3">
                    <a:lumMod val="75000"/>
                  </a:schemeClr>
                </a:solidFill>
              </a:rPr>
              <a:t>genderové </a:t>
            </a:r>
            <a:r>
              <a:rPr lang="cs-CZ" altLang="nb-NO" sz="3200" dirty="0">
                <a:solidFill>
                  <a:schemeClr val="accent3">
                    <a:lumMod val="75000"/>
                  </a:schemeClr>
                </a:solidFill>
              </a:rPr>
              <a:t>rozdělení </a:t>
            </a:r>
            <a:r>
              <a:rPr lang="cs-CZ" altLang="nb-NO" sz="3200" dirty="0" smtClean="0">
                <a:solidFill>
                  <a:schemeClr val="accent3">
                    <a:lumMod val="75000"/>
                  </a:schemeClr>
                </a:solidFill>
              </a:rPr>
              <a:t>rolí</a:t>
            </a:r>
            <a:endParaRPr lang="nb-NO" altLang="nb-NO" sz="3200" dirty="0"/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nb-NO" altLang="nb-NO" sz="3200" dirty="0"/>
              <a:t>Klinisk psykologi og forskning</a:t>
            </a:r>
            <a:r>
              <a:rPr lang="cs-CZ" altLang="nb-NO" sz="3200" dirty="0"/>
              <a:t> </a:t>
            </a:r>
            <a:r>
              <a:rPr lang="cs-CZ" altLang="nb-NO" sz="3200" dirty="0" smtClean="0">
                <a:solidFill>
                  <a:schemeClr val="accent3">
                    <a:lumMod val="75000"/>
                  </a:schemeClr>
                </a:solidFill>
              </a:rPr>
              <a:t>psychologie</a:t>
            </a:r>
            <a:r>
              <a:rPr lang="cs-CZ" altLang="nb-NO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altLang="nb-NO" sz="3200" dirty="0" smtClean="0">
                <a:solidFill>
                  <a:schemeClr val="accent3">
                    <a:lumMod val="75000"/>
                  </a:schemeClr>
                </a:solidFill>
              </a:rPr>
              <a:t>výzkum</a:t>
            </a:r>
            <a:endParaRPr lang="cs-CZ" altLang="nb-NO" sz="3200" dirty="0"/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en-GB" sz="3200" dirty="0"/>
              <a:t>De </a:t>
            </a:r>
            <a:r>
              <a:rPr lang="en-GB" sz="3200" dirty="0" err="1"/>
              <a:t>fleste</a:t>
            </a:r>
            <a:r>
              <a:rPr lang="en-GB" sz="3200" dirty="0"/>
              <a:t> </a:t>
            </a:r>
            <a:r>
              <a:rPr lang="en-GB" sz="3200" dirty="0" err="1"/>
              <a:t>klientene</a:t>
            </a:r>
            <a:r>
              <a:rPr lang="en-GB" sz="3200" dirty="0"/>
              <a:t> </a:t>
            </a:r>
            <a:r>
              <a:rPr lang="en-GB" sz="3200" dirty="0" err="1"/>
              <a:t>har</a:t>
            </a:r>
            <a:r>
              <a:rPr lang="en-GB" sz="3200" dirty="0"/>
              <a:t> barn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většina klientů má děti</a:t>
            </a:r>
            <a:endParaRPr lang="cs-CZ" sz="3200" dirty="0"/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en-GB" sz="3200" dirty="0"/>
              <a:t>Ca. 1000 </a:t>
            </a:r>
            <a:r>
              <a:rPr lang="en-GB" sz="3200" dirty="0" err="1"/>
              <a:t>klienter</a:t>
            </a:r>
            <a:r>
              <a:rPr lang="en-GB" sz="3200" dirty="0"/>
              <a:t> I </a:t>
            </a:r>
            <a:r>
              <a:rPr lang="en-GB" sz="3200" dirty="0" err="1"/>
              <a:t>behandling</a:t>
            </a:r>
            <a:r>
              <a:rPr lang="en-GB" sz="3200" dirty="0"/>
              <a:t> </a:t>
            </a:r>
            <a:r>
              <a:rPr lang="en-GB" sz="3200" dirty="0" err="1"/>
              <a:t>hvert</a:t>
            </a:r>
            <a:r>
              <a:rPr lang="en-GB" sz="3200" dirty="0"/>
              <a:t> </a:t>
            </a:r>
            <a:r>
              <a:rPr lang="en-GB" sz="3200" dirty="0" err="1"/>
              <a:t>år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1000 klientů v terapii ročně</a:t>
            </a:r>
            <a:endParaRPr lang="cs-CZ" sz="3200" dirty="0"/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en-GB" sz="3200" dirty="0" err="1"/>
              <a:t>Overordnet</a:t>
            </a:r>
            <a:r>
              <a:rPr lang="en-GB" sz="3200" dirty="0"/>
              <a:t> </a:t>
            </a:r>
            <a:r>
              <a:rPr lang="en-GB" sz="3200" dirty="0" err="1"/>
              <a:t>mål</a:t>
            </a:r>
            <a:r>
              <a:rPr lang="en-GB" sz="3200" dirty="0"/>
              <a:t> med </a:t>
            </a:r>
            <a:r>
              <a:rPr lang="en-GB" sz="3200" dirty="0" err="1"/>
              <a:t>arbeidet</a:t>
            </a:r>
            <a:r>
              <a:rPr lang="en-GB" sz="3200" dirty="0"/>
              <a:t>: </a:t>
            </a:r>
            <a:r>
              <a:rPr lang="en-GB" sz="3200" dirty="0" err="1"/>
              <a:t>Bidra</a:t>
            </a:r>
            <a:r>
              <a:rPr lang="en-GB" sz="3200" dirty="0"/>
              <a:t> </a:t>
            </a:r>
            <a:r>
              <a:rPr lang="en-GB" sz="3200" dirty="0" err="1"/>
              <a:t>til</a:t>
            </a:r>
            <a:r>
              <a:rPr lang="en-GB" sz="3200" dirty="0"/>
              <a:t> å </a:t>
            </a:r>
            <a:r>
              <a:rPr lang="en-GB" sz="3200" dirty="0" err="1"/>
              <a:t>stoppe</a:t>
            </a:r>
            <a:r>
              <a:rPr lang="en-GB" sz="3200" dirty="0"/>
              <a:t> </a:t>
            </a:r>
            <a:r>
              <a:rPr lang="en-GB" sz="3200" dirty="0" err="1"/>
              <a:t>volden</a:t>
            </a:r>
            <a:r>
              <a:rPr lang="cs-CZ" sz="3200" dirty="0"/>
              <a:t> 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Zastavit násilí </a:t>
            </a:r>
            <a:endParaRPr lang="nb-NO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60517" lvl="3" indent="0">
              <a:spcBef>
                <a:spcPts val="0"/>
              </a:spcBef>
              <a:buNone/>
              <a:defRPr/>
            </a:pPr>
            <a:r>
              <a:rPr lang="nb-NO" sz="3200" dirty="0" smtClean="0">
                <a:solidFill>
                  <a:schemeClr val="accent3">
                    <a:lumMod val="50000"/>
                  </a:schemeClr>
                </a:solidFill>
              </a:rPr>
              <a:t>Straff i seg selv fører ikke til endring av atferd </a:t>
            </a:r>
            <a:r>
              <a:rPr lang="nb-NO" sz="3200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nb-NO" sz="3200" dirty="0" err="1" smtClean="0">
                <a:solidFill>
                  <a:schemeClr val="accent3">
                    <a:lumMod val="75000"/>
                  </a:schemeClr>
                </a:solidFill>
              </a:rPr>
              <a:t>Trest</a:t>
            </a:r>
            <a:r>
              <a:rPr lang="nb-NO" sz="3200" dirty="0" smtClean="0">
                <a:solidFill>
                  <a:schemeClr val="accent3">
                    <a:lumMod val="75000"/>
                  </a:schemeClr>
                </a:solidFill>
              </a:rPr>
              <a:t> s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ám o sobě nevede ke změně chování.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24570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70367" y="300620"/>
            <a:ext cx="13495802" cy="1242938"/>
          </a:xfrm>
        </p:spPr>
        <p:txBody>
          <a:bodyPr>
            <a:normAutofit fontScale="90000"/>
          </a:bodyPr>
          <a:lstStyle/>
          <a:p>
            <a:r>
              <a:rPr lang="nb-NO" sz="5300" dirty="0">
                <a:solidFill>
                  <a:schemeClr val="accent3">
                    <a:lumMod val="50000"/>
                  </a:schemeClr>
                </a:solidFill>
              </a:rPr>
              <a:t>Behandling virker </a:t>
            </a:r>
            <a:r>
              <a:rPr lang="cs-CZ" sz="53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53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nb-NO" sz="5300" dirty="0" err="1">
                <a:solidFill>
                  <a:schemeClr val="accent3">
                    <a:lumMod val="50000"/>
                  </a:schemeClr>
                </a:solidFill>
              </a:rPr>
              <a:t>Terapie</a:t>
            </a:r>
            <a:r>
              <a:rPr lang="cs-CZ" sz="5300" dirty="0">
                <a:solidFill>
                  <a:schemeClr val="accent3">
                    <a:lumMod val="50000"/>
                  </a:schemeClr>
                </a:solidFill>
              </a:rPr>
              <a:t> má smysl – je účinná</a:t>
            </a:r>
            <a:r>
              <a:rPr lang="nb-NO" sz="53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/>
              <a:t>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282" y="1883622"/>
            <a:ext cx="14802420" cy="6421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200" dirty="0" smtClean="0"/>
              <a:t>Det er ikke lett, men fullt mulig å stoppe vold</a:t>
            </a:r>
            <a:r>
              <a:rPr lang="cs-CZ" sz="3200" dirty="0" smtClean="0"/>
              <a:t>.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Násilí je možné zastavit. </a:t>
            </a:r>
            <a:endParaRPr lang="cs-CZ" sz="3200" dirty="0" smtClean="0"/>
          </a:p>
          <a:p>
            <a:pPr marL="0" indent="0">
              <a:buNone/>
            </a:pPr>
            <a:r>
              <a:rPr lang="nb-NO" sz="3200" dirty="0" smtClean="0"/>
              <a:t>Når</a:t>
            </a:r>
            <a:r>
              <a:rPr lang="cs-CZ" sz="3200" dirty="0"/>
              <a:t> </a:t>
            </a:r>
            <a:r>
              <a:rPr lang="cs-CZ" sz="3200" dirty="0" smtClean="0"/>
              <a:t>den som utover vold </a:t>
            </a:r>
            <a:r>
              <a:rPr lang="nb-NO" sz="3200" dirty="0" smtClean="0"/>
              <a:t>er villig til å gjøre et personlig arbeid</a:t>
            </a:r>
            <a:r>
              <a:rPr lang="cs-CZ" sz="3200" dirty="0" smtClean="0"/>
              <a:t>.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Pokud člověk, kt. násilí páchá je ochoten na sobě pracovat.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De fleste som utover vold</a:t>
            </a:r>
            <a:r>
              <a:rPr lang="nb-NO" sz="3200" dirty="0" smtClean="0"/>
              <a:t> er berørt av volden de utøver. De er ikke immune for skadevirkningene den har</a:t>
            </a:r>
            <a:r>
              <a:rPr lang="cs-CZ" sz="3200" dirty="0" smtClean="0"/>
              <a:t>.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Lidé, kteří násilí páchají nejsou imunní vůči negativním následkům, které násilí má. </a:t>
            </a:r>
            <a:endParaRPr lang="cs-CZ" sz="3200" dirty="0" smtClean="0"/>
          </a:p>
          <a:p>
            <a:pPr marL="0" indent="0">
              <a:buNone/>
            </a:pPr>
            <a:r>
              <a:rPr lang="nb-NO" sz="3200" dirty="0" smtClean="0"/>
              <a:t>Med volden følger skam, skyld og selvforakt. Sentral drivkraft bak behovet for å benekte og bagatellisere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Stud, vina.</a:t>
            </a:r>
            <a:endParaRPr lang="cs-CZ" sz="3200" dirty="0" smtClean="0"/>
          </a:p>
          <a:p>
            <a:pPr marL="0" indent="0">
              <a:buNone/>
            </a:pPr>
            <a:r>
              <a:rPr lang="nb-NO" sz="3200" dirty="0" smtClean="0"/>
              <a:t>Personlig erfaring med omsorgssvikt og traumer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Zátěže z dětství.</a:t>
            </a:r>
            <a:endParaRPr lang="cs-CZ" sz="3200" dirty="0" smtClean="0"/>
          </a:p>
          <a:p>
            <a:pPr marL="0" indent="0">
              <a:buNone/>
            </a:pPr>
            <a:r>
              <a:rPr lang="nb-NO" sz="3200" dirty="0" smtClean="0"/>
              <a:t>«viktig at volden min ble tatt på alvor»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násilí – vážný problém</a:t>
            </a:r>
            <a:endParaRPr lang="cs-CZ" sz="3200" dirty="0" smtClean="0"/>
          </a:p>
          <a:p>
            <a:pPr marL="0" indent="0">
              <a:buNone/>
            </a:pPr>
            <a:r>
              <a:rPr lang="nb-NO" sz="3200" dirty="0" smtClean="0"/>
              <a:t>« viktig med empatiske terapeuter, frie for moralisering og fordømmelse»</a:t>
            </a: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empatičtí terapeuti, kteří neodsuzují a nemoralizují. 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95179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04960" y="692982"/>
            <a:ext cx="13972377" cy="2265590"/>
          </a:xfrm>
        </p:spPr>
        <p:txBody>
          <a:bodyPr>
            <a:normAutofit fontScale="90000"/>
          </a:bodyPr>
          <a:lstStyle/>
          <a:p>
            <a:r>
              <a:rPr lang="nb-NO" sz="6200" dirty="0">
                <a:solidFill>
                  <a:schemeClr val="accent3">
                    <a:lumMod val="50000"/>
                  </a:schemeClr>
                </a:solidFill>
              </a:rPr>
              <a:t>Ramme for behandling på ATV</a:t>
            </a:r>
            <a:r>
              <a:rPr lang="cs-CZ" sz="6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6200" dirty="0" smtClean="0">
                <a:solidFill>
                  <a:schemeClr val="accent3">
                    <a:lumMod val="50000"/>
                  </a:schemeClr>
                </a:solidFill>
              </a:rPr>
              <a:t>Rámec</a:t>
            </a:r>
            <a:r>
              <a:rPr lang="nb-NO" sz="6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6200" dirty="0" err="1" smtClean="0">
                <a:solidFill>
                  <a:schemeClr val="accent3">
                    <a:lumMod val="50000"/>
                  </a:schemeClr>
                </a:solidFill>
              </a:rPr>
              <a:t>terapeutick</a:t>
            </a:r>
            <a:r>
              <a:rPr lang="cs-CZ" sz="6200" dirty="0" smtClean="0">
                <a:solidFill>
                  <a:schemeClr val="accent3">
                    <a:lumMod val="50000"/>
                  </a:schemeClr>
                </a:solidFill>
              </a:rPr>
              <a:t>ých intervencí</a:t>
            </a:r>
            <a:endParaRPr lang="nb-NO" sz="6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0897" y="3416968"/>
            <a:ext cx="13020450" cy="5490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Henvendelse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Kontakt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Samtale med den utsatte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Kontakt s osobou ohroženou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Separate samtaler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Oddělené rozhovory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Samarbeid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Spolupráce</a:t>
            </a: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Kartlegging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Zmapování, anamnéza</a:t>
            </a:r>
          </a:p>
          <a:p>
            <a:pPr marL="0" indent="0">
              <a:buNone/>
            </a:pPr>
            <a:r>
              <a:rPr lang="cs-CZ" sz="3200" dirty="0" smtClean="0"/>
              <a:t>Sikkerhet </a:t>
            </a:r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Zhodnocení rizik</a:t>
            </a: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Behandling – hva som fungerer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Terapie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695689355"/>
      </p:ext>
    </p:extLst>
  </p:cSld>
  <p:clrMapOvr>
    <a:masterClrMapping/>
  </p:clrMapOvr>
</p:sld>
</file>

<file path=ppt/theme/theme1.xml><?xml version="1.0" encoding="utf-8"?>
<a:theme xmlns:a="http://schemas.openxmlformats.org/drawingml/2006/main" name="PPTmal_ATV-2">
  <a:themeElements>
    <a:clrScheme name="ATV">
      <a:dk1>
        <a:sysClr val="windowText" lastClr="000000"/>
      </a:dk1>
      <a:lt1>
        <a:sysClr val="window" lastClr="FFFFFF"/>
      </a:lt1>
      <a:dk2>
        <a:srgbClr val="191919"/>
      </a:dk2>
      <a:lt2>
        <a:srgbClr val="F2F2F2"/>
      </a:lt2>
      <a:accent1>
        <a:srgbClr val="191919"/>
      </a:accent1>
      <a:accent2>
        <a:srgbClr val="F2F2F2"/>
      </a:accent2>
      <a:accent3>
        <a:srgbClr val="A67524"/>
      </a:accent3>
      <a:accent4>
        <a:srgbClr val="3C4E60"/>
      </a:accent4>
      <a:accent5>
        <a:srgbClr val="3F5A50"/>
      </a:accent5>
      <a:accent6>
        <a:srgbClr val="8C8C8C"/>
      </a:accent6>
      <a:hlink>
        <a:srgbClr val="0563C1"/>
      </a:hlink>
      <a:folHlink>
        <a:srgbClr val="954F72"/>
      </a:folHlink>
    </a:clrScheme>
    <a:fontScheme name="ATV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ATV.potx" id="{2AC5CFB2-19DD-4206-8E88-DBE549AE9EBF}" vid="{028CA117-A28F-4CBB-94CF-6687B353E1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PPTmal_ATV-2</Template>
  <TotalTime>1736</TotalTime>
  <Words>1680</Words>
  <Application>Microsoft Office PowerPoint</Application>
  <PresentationFormat>Vlastní</PresentationFormat>
  <Paragraphs>210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Proxima Nova Lt</vt:lpstr>
      <vt:lpstr>Proxima Nova Rg</vt:lpstr>
      <vt:lpstr>Symbol</vt:lpstr>
      <vt:lpstr>Wingdings 2</vt:lpstr>
      <vt:lpstr>PPTmal_ATV-2</vt:lpstr>
      <vt:lpstr>Prezentace aplikace PowerPoint</vt:lpstr>
      <vt:lpstr>Marius Råkil  Psycholog, ředitel ATV  Barbora Jakobsen Psycholožka, vedoucí atv tromsø   </vt:lpstr>
      <vt:lpstr>Plán školení </vt:lpstr>
      <vt:lpstr> Násilí mezi osobami v blízkém vztahu</vt:lpstr>
      <vt:lpstr>Vold er ikke en privatsak.    Násilí není soukromý problém.</vt:lpstr>
      <vt:lpstr>Alternativ til vold</vt:lpstr>
      <vt:lpstr>   Behandlingsarbeidet i ATV er basert på: Vývoj terapeutických itervencí ATV  : </vt:lpstr>
      <vt:lpstr>Behandling virker  Terapie má smysl – je účinná  </vt:lpstr>
      <vt:lpstr>Ramme for behandling på ATV Rámec terapeutických intervencí</vt:lpstr>
      <vt:lpstr>Prezentace aplikace PowerPoint</vt:lpstr>
      <vt:lpstr>Prezentace aplikace PowerPoint</vt:lpstr>
      <vt:lpstr>ATVs behandlingsmodell  terapeutický model ATV</vt:lpstr>
      <vt:lpstr>Prevalenční studie Násilí a zdraví lidí </vt:lpstr>
      <vt:lpstr>Domácí násilí a děti</vt:lpstr>
      <vt:lpstr>Adverse childhood experience study ACE</vt:lpstr>
      <vt:lpstr>ACE Score and  Adult Cardiovascular Disease</vt:lpstr>
      <vt:lpstr>Prezentace aplikace PowerPoint</vt:lpstr>
      <vt:lpstr>Barna som har vært vitne til krig. Děti, které zažily válku.</vt:lpstr>
      <vt:lpstr>Barn som har vært vitne  til familievold. Děti, které zažily násilí v rodině. </vt:lpstr>
      <vt:lpstr>Pauza</vt:lpstr>
      <vt:lpstr>Prezentace aplikace PowerPoint</vt:lpstr>
      <vt:lpstr>Práce ve skupinách</vt:lpstr>
      <vt:lpstr>FILM</vt:lpstr>
      <vt:lpstr>Diskuze</vt:lpstr>
      <vt:lpstr> Rámec pro promítání filmu dětem ve školách  </vt:lpstr>
      <vt:lpstr>Prezentace aplikace PowerPoint</vt:lpstr>
      <vt:lpstr>Oppgave: Hvordan kan en lærer se at Boj lever med vold? Jak může učitel/ka poznat, že Bój zažívá doma násilí?  </vt:lpstr>
      <vt:lpstr>Prezentace aplikace PowerPoint</vt:lpstr>
      <vt:lpstr> Rámec pro využití filmu k edukačním účelům odborníků  </vt:lpstr>
      <vt:lpstr>Oppgave  Práce ve skupinách</vt:lpstr>
      <vt:lpstr>Prezentace aplikace PowerPoint</vt:lpstr>
      <vt:lpstr>Bruk av filmen i terapi  Využití filmu v terapii</vt:lpstr>
      <vt:lpstr>Diskuse </vt:lpstr>
      <vt:lpstr>Odkazy</vt:lpstr>
    </vt:vector>
  </TitlesOfParts>
  <Company>ATV Stiftelsen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Barbora</dc:creator>
  <dc:description>template by officeconsult.no</dc:description>
  <cp:lastModifiedBy>Kateřina Djak</cp:lastModifiedBy>
  <cp:revision>70</cp:revision>
  <dcterms:created xsi:type="dcterms:W3CDTF">2016-08-25T20:11:34Z</dcterms:created>
  <dcterms:modified xsi:type="dcterms:W3CDTF">2016-11-29T09:02:27Z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</Properties>
</file>